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9"/>
  </p:notesMasterIdLst>
  <p:sldIdLst>
    <p:sldId id="256" r:id="rId2"/>
    <p:sldId id="257" r:id="rId3"/>
    <p:sldId id="263" r:id="rId4"/>
    <p:sldId id="259" r:id="rId5"/>
    <p:sldId id="260" r:id="rId6"/>
    <p:sldId id="261" r:id="rId7"/>
    <p:sldId id="262" r:id="rId8"/>
  </p:sldIdLst>
  <p:sldSz cx="12192000" cy="6858000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C816-C56A-4D8B-A8D0-04F1699372C6}" type="datetimeFigureOut">
              <a:rPr kumimoji="1" lang="ja-JP" altLang="en-US" smtClean="0"/>
              <a:t>2022/9/28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786362"/>
            <a:ext cx="5486400" cy="39161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0F001-490E-45A5-9EA6-25D6B0F24F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088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B9F6B-DCFC-4978-BB13-575186160CAF}" type="datetime1">
              <a:rPr kumimoji="1" lang="ja-JP" altLang="en-US" smtClean="0"/>
              <a:t>2022/9/28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649BE-C6D6-488B-877B-46800961DA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7208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4FD5E-4B95-486A-8C8B-95E3ED24D611}" type="datetime1">
              <a:rPr kumimoji="1" lang="ja-JP" altLang="en-US" smtClean="0"/>
              <a:t>2022/9/28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649BE-C6D6-488B-877B-46800961DA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6820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693EF-8BAD-483A-8ADA-6794D165C4BE}" type="datetime1">
              <a:rPr kumimoji="1" lang="ja-JP" altLang="en-US" smtClean="0"/>
              <a:t>2022/9/28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649BE-C6D6-488B-877B-46800961DA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194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EEB1D-CD38-4263-AADD-641DA31E717D}" type="datetime1">
              <a:rPr kumimoji="1" lang="ja-JP" altLang="en-US" smtClean="0"/>
              <a:t>2022/9/28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649BE-C6D6-488B-877B-46800961DA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8093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61F64-A03C-42EF-BDCF-18DD04A41B6E}" type="datetime1">
              <a:rPr kumimoji="1" lang="ja-JP" altLang="en-US" smtClean="0"/>
              <a:t>2022/9/28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649BE-C6D6-488B-877B-46800961DA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6655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0AC67-4B9D-4AC7-8673-9D372D32D43E}" type="datetime1">
              <a:rPr kumimoji="1" lang="ja-JP" altLang="en-US" smtClean="0"/>
              <a:t>2022/9/28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649BE-C6D6-488B-877B-46800961DA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3077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790D4-B538-4385-86BA-11EB7F5755D9}" type="datetime1">
              <a:rPr kumimoji="1" lang="ja-JP" altLang="en-US" smtClean="0"/>
              <a:t>2022/9/28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649BE-C6D6-488B-877B-46800961DA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0415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522FD-92AE-40EB-B998-9AFA26BB1095}" type="datetime1">
              <a:rPr kumimoji="1" lang="ja-JP" altLang="en-US" smtClean="0"/>
              <a:t>2022/9/28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649BE-C6D6-488B-877B-46800961DA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4470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5620F-1040-4BFD-BF95-5624362C76BA}" type="datetime1">
              <a:rPr kumimoji="1" lang="ja-JP" altLang="en-US" smtClean="0"/>
              <a:t>2022/9/28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649BE-C6D6-488B-877B-46800961DA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3105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AE8A-5C77-4F33-9E59-BBC62A5961B2}" type="datetime1">
              <a:rPr kumimoji="1" lang="ja-JP" altLang="en-US" smtClean="0"/>
              <a:t>2022/9/28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649BE-C6D6-488B-877B-46800961DA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882565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AE8A-5C77-4F33-9E59-BBC62A5961B2}" type="datetime1">
              <a:rPr kumimoji="1" lang="ja-JP" altLang="en-US" smtClean="0"/>
              <a:t>2022/9/28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649BE-C6D6-488B-877B-46800961DA6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960810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AE8A-5C77-4F33-9E59-BBC62A5961B2}" type="datetime1">
              <a:rPr kumimoji="1" lang="ja-JP" altLang="en-US" smtClean="0"/>
              <a:t>2022/9/28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649BE-C6D6-488B-877B-46800961DA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637312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AE8A-5C77-4F33-9E59-BBC62A5961B2}" type="datetime1">
              <a:rPr kumimoji="1" lang="ja-JP" altLang="en-US" smtClean="0"/>
              <a:t>2022/9/28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649BE-C6D6-488B-877B-46800961DA6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55364547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DAE8A-5C77-4F33-9E59-BBC62A5961B2}" type="datetime1">
              <a:rPr kumimoji="1" lang="ja-JP" altLang="en-US" smtClean="0"/>
              <a:t>2022/9/28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649BE-C6D6-488B-877B-46800961DA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616182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A1B28-4C9B-46D6-88EB-ECB57AC95176}" type="datetime1">
              <a:rPr kumimoji="1" lang="ja-JP" altLang="en-US" smtClean="0"/>
              <a:t>2022/9/28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649BE-C6D6-488B-877B-46800961DA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13676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DB0CF-413A-4104-A974-96B3C8582125}" type="datetime1">
              <a:rPr kumimoji="1" lang="ja-JP" altLang="en-US" smtClean="0"/>
              <a:t>2022/9/28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649BE-C6D6-488B-877B-46800961DA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2903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0DAE8A-5C77-4F33-9E59-BBC62A5961B2}" type="datetime1">
              <a:rPr kumimoji="1" lang="ja-JP" altLang="en-US" smtClean="0"/>
              <a:t>2022/9/28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CE649BE-C6D6-488B-877B-46800961DA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975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kumimoji="1"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.png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9.png"/><Relationship Id="rId5" Type="http://schemas.openxmlformats.org/officeDocument/2006/relationships/image" Target="../media/image8.gif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58E697-0CCB-06CF-BD97-C71B6445B6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1534" y="759930"/>
            <a:ext cx="10454325" cy="3039072"/>
          </a:xfrm>
        </p:spPr>
        <p:txBody>
          <a:bodyPr>
            <a:normAutofit/>
          </a:bodyPr>
          <a:lstStyle/>
          <a:p>
            <a:pPr algn="ctr">
              <a:lnSpc>
                <a:spcPts val="7500"/>
              </a:lnSpc>
            </a:pPr>
            <a:r>
              <a:rPr kumimoji="1" lang="ja-JP" altLang="en-US" dirty="0">
                <a:solidFill>
                  <a:srgbClr val="C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水と緑と暮しと地球</a:t>
            </a:r>
            <a:br>
              <a:rPr kumimoji="1" lang="en-US" altLang="ja-JP" dirty="0">
                <a:solidFill>
                  <a:srgbClr val="C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</a:br>
            <a:r>
              <a:rPr kumimoji="1" lang="ja-JP" altLang="en-US" dirty="0">
                <a:solidFill>
                  <a:srgbClr val="C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ともに学んで こころ豊かな街に</a:t>
            </a:r>
            <a:br>
              <a:rPr kumimoji="1" lang="en-US" altLang="ja-JP" dirty="0">
                <a:solidFill>
                  <a:srgbClr val="C00000"/>
                </a:solidFill>
              </a:rPr>
            </a:br>
            <a:r>
              <a:rPr kumimoji="1" lang="ja-JP" altLang="en-US" sz="4400" dirty="0">
                <a:solidFill>
                  <a:srgbClr val="002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市民環境会議・環境学習部会から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209D2E0-6177-4B6F-FD2B-E8CF9F1118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51036"/>
            <a:ext cx="9144000" cy="1347034"/>
          </a:xfrm>
        </p:spPr>
        <p:txBody>
          <a:bodyPr>
            <a:normAutofit/>
          </a:bodyPr>
          <a:lstStyle/>
          <a:p>
            <a:pPr algn="ctr"/>
            <a:r>
              <a:rPr kumimoji="1" lang="ja-JP" altLang="en-US" sz="3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第</a:t>
            </a:r>
            <a:r>
              <a:rPr kumimoji="1" lang="en-US" altLang="ja-JP" sz="3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26</a:t>
            </a:r>
            <a:r>
              <a:rPr kumimoji="1" lang="ja-JP" altLang="en-US" sz="3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回環境フェスティバル</a:t>
            </a:r>
            <a:endParaRPr kumimoji="1" lang="en-US" altLang="ja-JP" sz="36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en-US" altLang="ja-JP" sz="3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2022(</a:t>
            </a:r>
            <a:r>
              <a:rPr kumimoji="1" lang="ja-JP" altLang="en-US" sz="3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令和</a:t>
            </a:r>
            <a:r>
              <a:rPr kumimoji="1" lang="en-US" altLang="ja-JP" sz="3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4)</a:t>
            </a:r>
            <a:r>
              <a:rPr kumimoji="1" lang="ja-JP" altLang="en-US" sz="3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</a:t>
            </a:r>
            <a:r>
              <a:rPr kumimoji="1" lang="en-US" altLang="ja-JP" sz="3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9</a:t>
            </a:r>
            <a:r>
              <a:rPr kumimoji="1" lang="ja-JP" altLang="en-US" sz="3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B8C447F-0C92-4D80-6D12-C2A844FF1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649BE-C6D6-488B-877B-46800961DA6E}" type="slidenum">
              <a:rPr kumimoji="1" lang="ja-JP" altLang="en-US" smtClean="0"/>
              <a:t>1</a:t>
            </a:fld>
            <a:endParaRPr kumimoji="1" lang="ja-JP" altLang="en-US"/>
          </a:p>
        </p:txBody>
      </p:sp>
      <p:pic>
        <p:nvPicPr>
          <p:cNvPr id="9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DA00273A-BD1A-4218-0656-BCA42D7A89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64367" y="585438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85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31"/>
    </mc:Choice>
    <mc:Fallback xmlns="">
      <p:transition spd="slow" advTm="111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3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44EAE8-6D2B-909A-7FFB-B4C48C5B3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128" y="398283"/>
            <a:ext cx="10457234" cy="950536"/>
          </a:xfrm>
        </p:spPr>
        <p:txBody>
          <a:bodyPr>
            <a:noAutofit/>
          </a:bodyPr>
          <a:lstStyle/>
          <a:p>
            <a:pPr algn="ctr"/>
            <a:r>
              <a:rPr kumimoji="1" lang="ja-JP" altLang="en-US" sz="4800" dirty="0">
                <a:solidFill>
                  <a:srgbClr val="C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市民環境会議 と 環境学習部会のこと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25B470-CD78-8561-EB40-FAEA9B8A3F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0354" y="1348819"/>
            <a:ext cx="4857510" cy="496713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kumimoji="1" lang="ja-JP" altLang="en-US" sz="2800" dirty="0">
                <a:solidFill>
                  <a:srgbClr val="002060"/>
                </a:solidFill>
              </a:rPr>
              <a:t>〇そもそも市民環境会議って？</a:t>
            </a:r>
            <a:endParaRPr kumimoji="1" lang="en-US" altLang="ja-JP" sz="28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ja-JP" altLang="en-US" sz="2400" dirty="0"/>
              <a:t>・市民と行政が連携協働して地域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の環境の向上に向けて取組む場。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・環境基本計画に示される</a:t>
            </a:r>
            <a:r>
              <a:rPr lang="en-US" altLang="ja-JP" sz="2400" dirty="0"/>
              <a:t>3</a:t>
            </a:r>
            <a:r>
              <a:rPr lang="ja-JP" altLang="en-US" sz="2400" dirty="0"/>
              <a:t>つの基本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方針に合わせて、</a:t>
            </a:r>
            <a:r>
              <a:rPr lang="en-US" altLang="ja-JP" sz="2400" dirty="0"/>
              <a:t>3</a:t>
            </a:r>
            <a:r>
              <a:rPr lang="ja-JP" altLang="en-US" sz="2400" dirty="0"/>
              <a:t>つの部会が設置。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800" dirty="0">
                <a:solidFill>
                  <a:srgbClr val="002060"/>
                </a:solidFill>
              </a:rPr>
              <a:t>〇環境学習部会の守備範囲</a:t>
            </a:r>
            <a:endParaRPr lang="en-US" altLang="ja-JP" sz="28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ja-JP" altLang="en-US" sz="2400" dirty="0"/>
              <a:t>・基本方針</a:t>
            </a:r>
            <a:r>
              <a:rPr lang="en-US" altLang="ja-JP" sz="2400" dirty="0"/>
              <a:t>3</a:t>
            </a:r>
            <a:r>
              <a:rPr lang="ja-JP" altLang="en-US" sz="2400" dirty="0"/>
              <a:t>；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　　みんなで取り組む環境のまち</a:t>
            </a:r>
          </a:p>
          <a:p>
            <a:pPr marL="0" indent="0">
              <a:buNone/>
            </a:pPr>
            <a:r>
              <a:rPr lang="ja-JP" altLang="en-US" sz="2400" dirty="0"/>
              <a:t>・具体の活動内容　　　　　　　　　　　　　　　　　　　　　　　　　　　　　　　　　　　　　　　　　　　　　　　　　　　　　　　　　　　　　　　　　　　　　　</a:t>
            </a:r>
          </a:p>
          <a:p>
            <a:pPr marL="0" indent="0">
              <a:buNone/>
            </a:pPr>
            <a:r>
              <a:rPr lang="ja-JP" altLang="en-US" sz="2400" dirty="0"/>
              <a:t>　・環境情報の共有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・環境学習の充実に向けて</a:t>
            </a:r>
          </a:p>
          <a:p>
            <a:pPr marL="0" indent="0">
              <a:buNone/>
            </a:pPr>
            <a:r>
              <a:rPr lang="ja-JP" altLang="en-US" sz="2400" dirty="0"/>
              <a:t>　・市民と市の連携協働の推進</a:t>
            </a:r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7" name="スライド番号プレースホルダー 16">
            <a:extLst>
              <a:ext uri="{FF2B5EF4-FFF2-40B4-BE49-F238E27FC236}">
                <a16:creationId xmlns:a16="http://schemas.microsoft.com/office/drawing/2014/main" id="{945BE891-A32B-E170-595F-2F2269B2B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649BE-C6D6-488B-877B-46800961DA6E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9B7E361-0A00-ABDD-7B69-983C45EA1F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7864" y="1348818"/>
            <a:ext cx="6471082" cy="4692544"/>
          </a:xfrm>
          <a:prstGeom prst="rect">
            <a:avLst/>
          </a:prstGeom>
        </p:spPr>
      </p:pic>
      <p:pic>
        <p:nvPicPr>
          <p:cNvPr id="7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69BD1F30-A6B7-D935-C5AE-6BAE464663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37680" y="593497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508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43"/>
    </mc:Choice>
    <mc:Fallback xmlns="">
      <p:transition spd="slow" advTm="218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9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7"/>
        <p14:stopEvt time="21469" objId="7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4F55CE-1717-0EC2-90BB-1306A4286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11015313" cy="874320"/>
          </a:xfrm>
        </p:spPr>
        <p:txBody>
          <a:bodyPr>
            <a:noAutofit/>
          </a:bodyPr>
          <a:lstStyle/>
          <a:p>
            <a:pPr algn="ctr"/>
            <a:r>
              <a: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環境情報の共有</a:t>
            </a:r>
            <a:r>
              <a:rPr lang="ja-JP" altLang="en-US" sz="4800" dirty="0">
                <a:solidFill>
                  <a:srgbClr val="C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①</a:t>
            </a:r>
            <a:r>
              <a:rPr kumimoji="1" lang="ja-JP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市の環境広報の充実に向けて</a:t>
            </a:r>
            <a:endParaRPr kumimoji="1" lang="ja-JP" altLang="en-US" dirty="0">
              <a:solidFill>
                <a:srgbClr val="C0000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B17EDC8-C645-7D70-9339-17A25F3918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295" y="2334638"/>
            <a:ext cx="2519462" cy="39137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/>
              <a:t>　環境基本計画概要版は全</a:t>
            </a:r>
            <a:r>
              <a:rPr lang="en-US" altLang="ja-JP" dirty="0"/>
              <a:t>24</a:t>
            </a:r>
            <a:r>
              <a:rPr lang="ja-JP" altLang="en-US" dirty="0"/>
              <a:t>頁に亘るものですが、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・フルカラーではない。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・図や写真は全く無い。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など、市民が手に取りにくいものとなっています。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市民が手に取りやすいものをめざして検討しています。</a:t>
            </a:r>
            <a:endParaRPr lang="en-US" altLang="ja-JP" dirty="0"/>
          </a:p>
          <a:p>
            <a:pPr marL="0" indent="0">
              <a:buNone/>
            </a:pPr>
            <a:endParaRPr lang="ja-JP" altLang="en-US" dirty="0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A4A6B373-FCE1-5903-BC0F-2033924F04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53328" y="2351131"/>
            <a:ext cx="2276272" cy="37067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/>
              <a:t>・「かんきょう東久留米」は市の環境年次報告書として刊行されていますが、市民向けとなっておらず、その存在すら周知されてい ません。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・近隣他市の事例も参照しながら、その位置づけや内容について検討しています。</a:t>
            </a:r>
            <a:endParaRPr lang="en-US" altLang="ja-JP" dirty="0"/>
          </a:p>
          <a:p>
            <a:pPr marL="0" indent="0">
              <a:buNone/>
            </a:pPr>
            <a:endParaRPr lang="ja-JP" altLang="en-US" dirty="0"/>
          </a:p>
        </p:txBody>
      </p:sp>
      <p:sp>
        <p:nvSpPr>
          <p:cNvPr id="18" name="スライド番号プレースホルダー 17">
            <a:extLst>
              <a:ext uri="{FF2B5EF4-FFF2-40B4-BE49-F238E27FC236}">
                <a16:creationId xmlns:a16="http://schemas.microsoft.com/office/drawing/2014/main" id="{970B25E1-25E6-4020-7446-3BB9817EA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649BE-C6D6-488B-877B-46800961DA6E}" type="slidenum">
              <a:rPr kumimoji="1" lang="ja-JP" altLang="en-US" smtClean="0"/>
              <a:t>3</a:t>
            </a:fld>
            <a:endParaRPr kumimoji="1" lang="ja-JP" altLang="en-US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F530E634-BAB4-BDA9-4662-AEEEF52A591D}"/>
              </a:ext>
            </a:extLst>
          </p:cNvPr>
          <p:cNvGrpSpPr/>
          <p:nvPr/>
        </p:nvGrpSpPr>
        <p:grpSpPr>
          <a:xfrm>
            <a:off x="8335999" y="2261702"/>
            <a:ext cx="3035635" cy="4087811"/>
            <a:chOff x="7985803" y="1957387"/>
            <a:chExt cx="3528863" cy="4264863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228236AA-0E47-40C8-9BF3-0B18EEBF0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85803" y="1957387"/>
              <a:ext cx="3528863" cy="105083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5C8DBC88-2438-7058-6722-0E9A65579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48603" y="3035213"/>
              <a:ext cx="3403262" cy="27215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6664F4BF-AA9A-44D1-6C6E-B9FA4343C9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026677" y="5860472"/>
              <a:ext cx="1447113" cy="361778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id="{436EE148-C404-CEAE-0487-D906069815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75471" y="2160588"/>
            <a:ext cx="2889745" cy="40878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C8E61A4-F5F4-8016-BC87-0D66AF2BE326}"/>
              </a:ext>
            </a:extLst>
          </p:cNvPr>
          <p:cNvSpPr txBox="1"/>
          <p:nvPr/>
        </p:nvSpPr>
        <p:spPr>
          <a:xfrm>
            <a:off x="1108952" y="1690957"/>
            <a:ext cx="3579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〇環境基本計画概要版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BBC99240-3303-30C5-C5F7-394C10C52A7A}"/>
              </a:ext>
            </a:extLst>
          </p:cNvPr>
          <p:cNvSpPr txBox="1"/>
          <p:nvPr/>
        </p:nvSpPr>
        <p:spPr>
          <a:xfrm>
            <a:off x="6896462" y="1703213"/>
            <a:ext cx="3579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〇「かんきょう東久留米」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9AA06FD-6209-0DEB-D0E2-5A8C6C15E3EE}"/>
              </a:ext>
            </a:extLst>
          </p:cNvPr>
          <p:cNvSpPr/>
          <p:nvPr/>
        </p:nvSpPr>
        <p:spPr>
          <a:xfrm>
            <a:off x="8229600" y="2160588"/>
            <a:ext cx="3229583" cy="4245899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D3EEFDA6-9F22-CFFA-19BA-5512FA0529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539255" y="60578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36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3"/>
    </mc:Choice>
    <mc:Fallback xmlns="">
      <p:transition spd="slow" advTm="150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8"/>
        <p14:stopEvt time="14925" objId="8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CC5047-DB19-6D99-4F01-A64289E66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749" y="327418"/>
            <a:ext cx="11186808" cy="946906"/>
          </a:xfrm>
        </p:spPr>
        <p:txBody>
          <a:bodyPr>
            <a:normAutofit fontScale="90000"/>
          </a:bodyPr>
          <a:lstStyle/>
          <a:p>
            <a:pPr algn="ctr"/>
            <a:r>
              <a:rPr kumimoji="1" lang="ja-JP" altLang="en-US" sz="5300" dirty="0">
                <a:solidFill>
                  <a:srgbClr val="C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環境情報の共有</a:t>
            </a:r>
            <a:r>
              <a:rPr lang="ja-JP" altLang="en-US" dirty="0">
                <a:solidFill>
                  <a:srgbClr val="C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②</a:t>
            </a:r>
            <a:r>
              <a:rPr kumimoji="1" lang="ja-JP" altLang="en-US" dirty="0">
                <a:solidFill>
                  <a:srgbClr val="C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市民環境会議の発信の強化に向けて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0EDAFB6-83DA-D0A0-9F0C-688C630764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3" y="1429966"/>
            <a:ext cx="5684555" cy="492219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ja-JP" altLang="en-US" sz="2400" b="1" dirty="0">
                <a:solidFill>
                  <a:srgbClr val="002060"/>
                </a:solidFill>
              </a:rPr>
              <a:t>〇市民環境会議のブログによる発信</a:t>
            </a:r>
            <a:endParaRPr lang="en-US" altLang="ja-JP" sz="2400" b="1" dirty="0">
              <a:solidFill>
                <a:srgbClr val="002060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srgbClr val="606060"/>
              </a:solidFill>
              <a:effectLst/>
              <a:uLnTx/>
              <a:uFillTx/>
              <a:latin typeface="Trebuchet MS" panose="020B0603020202020204" pitchFamily="34" charset="0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lang="en-US" altLang="ja-JP" dirty="0">
              <a:solidFill>
                <a:srgbClr val="606060"/>
              </a:solidFill>
              <a:latin typeface="Trebuchet MS" panose="020B0603020202020204" pitchFamily="34" charset="0"/>
              <a:ea typeface="メイリオ" panose="020B0604030504040204" pitchFamily="50" charset="-128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srgbClr val="606060"/>
              </a:solidFill>
              <a:effectLst/>
              <a:uLnTx/>
              <a:uFillTx/>
              <a:latin typeface="Trebuchet MS" panose="020B0603020202020204" pitchFamily="34" charset="0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srgbClr val="606060"/>
              </a:solidFill>
              <a:effectLst/>
              <a:uLnTx/>
              <a:uFillTx/>
              <a:latin typeface="Trebuchet MS" panose="020B0603020202020204" pitchFamily="34" charset="0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lang="en-US" altLang="ja-JP" dirty="0">
              <a:solidFill>
                <a:srgbClr val="606060"/>
              </a:solidFill>
              <a:latin typeface="Trebuchet MS" panose="020B0603020202020204" pitchFamily="34" charset="0"/>
              <a:ea typeface="メイリオ" panose="020B0604030504040204" pitchFamily="50" charset="-128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latin typeface="Trebuchet MS" panose="020B0603020202020204" pitchFamily="34" charset="0"/>
                <a:ea typeface="メイリオ" panose="020B0604030504040204" pitchFamily="50" charset="-128"/>
                <a:cs typeface="+mn-cs"/>
              </a:rPr>
              <a:t>　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srgbClr val="606060"/>
              </a:solidFill>
              <a:effectLst/>
              <a:uLnTx/>
              <a:uFillTx/>
              <a:latin typeface="Trebuchet MS" panose="020B0603020202020204" pitchFamily="34" charset="0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06060"/>
                </a:solidFill>
                <a:effectLst/>
                <a:uLnTx/>
                <a:uFillTx/>
                <a:latin typeface="Trebuchet MS" panose="020B0603020202020204" pitchFamily="34" charset="0"/>
                <a:ea typeface="メイリオ" panose="020B0604030504040204" pitchFamily="50" charset="-128"/>
                <a:cs typeface="+mn-cs"/>
              </a:rPr>
              <a:t>・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このブログは旧く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2011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年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7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月に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市民環境会議・環境広報部会の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ブログとしてスタートしました。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lang="ja-JP" altLang="en-US" sz="2000" dirty="0">
                <a:solidFill>
                  <a:schemeClr val="tx1"/>
                </a:solidFill>
                <a:latin typeface="+mn-ea"/>
              </a:rPr>
              <a:t>・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このたび、市民環境会議全体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からの発信として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2022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年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4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月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11</a:t>
            </a: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日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n-cs"/>
              </a:rPr>
              <a:t>から再スタートしました。</a:t>
            </a:r>
            <a:endParaRPr lang="en-US" altLang="ja-JP" sz="2000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ja-JP" altLang="en-US" dirty="0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83187412-A515-16A5-5D64-9C63FE5FA3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40287" y="1429966"/>
            <a:ext cx="5191270" cy="47957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ja-JP" altLang="en-US" sz="2400" b="1" dirty="0">
                <a:solidFill>
                  <a:srgbClr val="002060"/>
                </a:solidFill>
              </a:rPr>
              <a:t>〇くるくるチャンネルによる発信</a:t>
            </a:r>
            <a:endParaRPr lang="en-US" altLang="ja-JP" sz="24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/>
                </a:solidFill>
              </a:rPr>
              <a:t>・くるくるチャンネルは昨年</a:t>
            </a:r>
            <a:r>
              <a:rPr lang="en-US" altLang="ja-JP" sz="2000" dirty="0">
                <a:solidFill>
                  <a:schemeClr val="tx1"/>
                </a:solidFill>
              </a:rPr>
              <a:t>4</a:t>
            </a:r>
            <a:r>
              <a:rPr lang="ja-JP" altLang="en-US" sz="2000" dirty="0">
                <a:solidFill>
                  <a:schemeClr val="tx1"/>
                </a:solidFill>
              </a:rPr>
              <a:t>月にサイトが　</a:t>
            </a:r>
            <a:endParaRPr lang="en-US" altLang="ja-JP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/>
                </a:solidFill>
              </a:rPr>
              <a:t>　更新されました。</a:t>
            </a:r>
            <a:endParaRPr lang="en-US" altLang="ja-JP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ja-JP" altLang="en-US" sz="2000" dirty="0">
                <a:solidFill>
                  <a:schemeClr val="tx1"/>
                </a:solidFill>
              </a:rPr>
              <a:t>・</a:t>
            </a:r>
            <a:r>
              <a:rPr kumimoji="1" lang="ja-JP" alt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メイリオ" panose="020B0604030504040204" pitchFamily="50" charset="-128"/>
                <a:cs typeface="+mn-cs"/>
              </a:rPr>
              <a:t>環境学習部会は</a:t>
            </a:r>
            <a:r>
              <a:rPr lang="ja-JP" altLang="en-US" sz="2000" dirty="0">
                <a:solidFill>
                  <a:schemeClr val="tx1"/>
                </a:solidFill>
              </a:rPr>
              <a:t>新サイトに登録しています。</a:t>
            </a:r>
            <a:endParaRPr lang="en-US" altLang="ja-JP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ja-JP" altLang="en-US" sz="2200" dirty="0">
                <a:solidFill>
                  <a:schemeClr val="tx1"/>
                </a:solidFill>
                <a:latin typeface="+mn-ea"/>
              </a:rPr>
              <a:t>・ただし、そのコンテンツは現在、登録</a:t>
            </a:r>
            <a:endParaRPr lang="en-US" altLang="ja-JP" sz="2200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ja-JP" altLang="en-US" sz="2200" dirty="0">
                <a:solidFill>
                  <a:schemeClr val="tx1"/>
                </a:solidFill>
                <a:latin typeface="+mn-ea"/>
              </a:rPr>
              <a:t>　情報</a:t>
            </a:r>
            <a:r>
              <a:rPr lang="en-US" altLang="ja-JP" sz="2200" dirty="0">
                <a:solidFill>
                  <a:schemeClr val="tx1"/>
                </a:solidFill>
                <a:latin typeface="+mn-ea"/>
              </a:rPr>
              <a:t>(</a:t>
            </a:r>
            <a:r>
              <a:rPr lang="ja-JP" altLang="en-US" sz="2200" dirty="0">
                <a:solidFill>
                  <a:schemeClr val="tx1"/>
                </a:solidFill>
                <a:latin typeface="+mn-ea"/>
              </a:rPr>
              <a:t>活動内容</a:t>
            </a:r>
            <a:r>
              <a:rPr lang="en-US" altLang="ja-JP" sz="2200" dirty="0">
                <a:solidFill>
                  <a:schemeClr val="tx1"/>
                </a:solidFill>
                <a:latin typeface="+mn-ea"/>
              </a:rPr>
              <a:t>)</a:t>
            </a:r>
            <a:r>
              <a:rPr lang="ja-JP" altLang="en-US" sz="2200" dirty="0">
                <a:solidFill>
                  <a:schemeClr val="tx1"/>
                </a:solidFill>
                <a:latin typeface="+mn-ea"/>
              </a:rPr>
              <a:t>のみで、充実を進めます。</a:t>
            </a:r>
            <a:endParaRPr lang="en-US" altLang="ja-JP" sz="2200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endParaRPr lang="en-US" altLang="ja-JP" sz="2200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endParaRPr lang="en-US" altLang="ja-JP" sz="2200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endParaRPr lang="en-US" altLang="ja-JP" sz="2200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endParaRPr lang="ja-JP" altLang="en-US" sz="2400" b="1" dirty="0">
              <a:solidFill>
                <a:srgbClr val="002060"/>
              </a:solidFill>
            </a:endParaRPr>
          </a:p>
        </p:txBody>
      </p:sp>
      <p:sp>
        <p:nvSpPr>
          <p:cNvPr id="19" name="スライド番号プレースホルダー 18">
            <a:extLst>
              <a:ext uri="{FF2B5EF4-FFF2-40B4-BE49-F238E27FC236}">
                <a16:creationId xmlns:a16="http://schemas.microsoft.com/office/drawing/2014/main" id="{73FECDB9-2AFD-C1E3-BE53-DDB8C4AB5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649BE-C6D6-488B-877B-46800961DA6E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5D2E094-9DC7-0CE9-C389-F90F8E4C1F35}"/>
              </a:ext>
            </a:extLst>
          </p:cNvPr>
          <p:cNvSpPr txBox="1"/>
          <p:nvPr/>
        </p:nvSpPr>
        <p:spPr>
          <a:xfrm>
            <a:off x="855732" y="1878076"/>
            <a:ext cx="5240268" cy="175432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ja-JP" altLang="en-US" sz="2400" b="1" dirty="0"/>
              <a:t>水とみどりのまち東久留米だより</a:t>
            </a:r>
            <a:endParaRPr lang="en-US" altLang="ja-JP" sz="2400" b="1" dirty="0"/>
          </a:p>
          <a:p>
            <a:pPr marL="0" indent="0" algn="ctr">
              <a:buNone/>
            </a:pPr>
            <a:r>
              <a:rPr lang="en-US" altLang="ja-JP" sz="2400" b="1" dirty="0"/>
              <a:t>(</a:t>
            </a:r>
            <a:r>
              <a:rPr lang="ja-JP" altLang="en-US" sz="2400" b="1" dirty="0"/>
              <a:t>市民環境会議</a:t>
            </a:r>
            <a:r>
              <a:rPr lang="en-US" altLang="ja-JP" sz="2400" b="1" dirty="0"/>
              <a:t>)</a:t>
            </a:r>
          </a:p>
          <a:p>
            <a:pPr marL="0" indent="0" algn="l">
              <a:buNone/>
            </a:pPr>
            <a:r>
              <a:rPr lang="ja-JP" altLang="en-US" b="0" i="0" dirty="0">
                <a:solidFill>
                  <a:srgbClr val="606060"/>
                </a:solidFill>
                <a:effectLst/>
                <a:latin typeface="Trebuchet MS" panose="020B0603020202020204" pitchFamily="34" charset="0"/>
              </a:rPr>
              <a:t>　</a:t>
            </a:r>
            <a:r>
              <a:rPr lang="ja-JP" altLang="en-US" sz="2000" b="0" i="0" dirty="0">
                <a:solidFill>
                  <a:srgbClr val="606060"/>
                </a:solidFill>
                <a:effectLst/>
                <a:latin typeface="Trebuchet MS" panose="020B0603020202020204" pitchFamily="34" charset="0"/>
              </a:rPr>
              <a:t>平成の名水百選に選ばれた落合川と南沢湧水群を擁する「水とみどりのまち」東久留米。市民環境会議より情報発信！　</a:t>
            </a:r>
            <a:endParaRPr lang="en-US" altLang="ja-JP" sz="2000" dirty="0">
              <a:solidFill>
                <a:srgbClr val="606060"/>
              </a:solidFill>
              <a:latin typeface="Trebuchet MS" panose="020B0603020202020204" pitchFamily="34" charset="0"/>
            </a:endParaRPr>
          </a:p>
        </p:txBody>
      </p:sp>
      <p:pic>
        <p:nvPicPr>
          <p:cNvPr id="3078" name="Picture 6" descr="プロフィール画像">
            <a:extLst>
              <a:ext uri="{FF2B5EF4-FFF2-40B4-BE49-F238E27FC236}">
                <a16:creationId xmlns:a16="http://schemas.microsoft.com/office/drawing/2014/main" id="{92899325-A9D7-E9DD-177A-9EEDFA8C2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821" y="4148345"/>
            <a:ext cx="1488332" cy="1972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537197A-2CFB-6610-1854-EEDD8FEEEA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ja-JP" altLang="ja-JP" sz="7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ja-JP" altLang="ja-JP" sz="7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80" name="Picture 8" descr="東久留米市市民環境会議環境学習部会">
            <a:extLst>
              <a:ext uri="{FF2B5EF4-FFF2-40B4-BE49-F238E27FC236}">
                <a16:creationId xmlns:a16="http://schemas.microsoft.com/office/drawing/2014/main" id="{284B3EA1-FA87-A4E7-968E-44E829FBB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AD2D36C-223A-98BA-4B1C-CE59C1DD9BF8}"/>
              </a:ext>
            </a:extLst>
          </p:cNvPr>
          <p:cNvSpPr txBox="1"/>
          <p:nvPr/>
        </p:nvSpPr>
        <p:spPr>
          <a:xfrm>
            <a:off x="6819088" y="4864406"/>
            <a:ext cx="4601184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indent="0" fontAlgn="base">
              <a:buNone/>
            </a:pPr>
            <a:r>
              <a:rPr lang="ja-JP" altLang="en-US" sz="1800" b="0" i="0" dirty="0">
                <a:solidFill>
                  <a:srgbClr val="000000"/>
                </a:solidFill>
                <a:effectLst/>
                <a:latin typeface="inherit"/>
                <a:ea typeface="メイリオ" panose="020B0604030504040204" pitchFamily="50" charset="-128"/>
              </a:rPr>
              <a:t>活動内容；東久留米市環境基本計画の基本方針</a:t>
            </a:r>
            <a:r>
              <a:rPr lang="en-US" altLang="ja-JP" sz="1800" b="0" i="0" dirty="0">
                <a:solidFill>
                  <a:srgbClr val="000000"/>
                </a:solidFill>
                <a:effectLst/>
                <a:latin typeface="inherit"/>
                <a:ea typeface="メイリオ" panose="020B0604030504040204" pitchFamily="50" charset="-128"/>
              </a:rPr>
              <a:t>3</a:t>
            </a:r>
            <a:r>
              <a:rPr lang="ja-JP" altLang="en-US" sz="1800" b="0" i="0" dirty="0">
                <a:solidFill>
                  <a:srgbClr val="000000"/>
                </a:solidFill>
                <a:effectLst/>
                <a:latin typeface="inherit"/>
                <a:ea typeface="メイリオ" panose="020B0604030504040204" pitchFamily="50" charset="-128"/>
              </a:rPr>
              <a:t>「みんなで取り組む環境のまち」の目標である「環境に学び、活動につなげる」および「みんなで取り組む」ことを目指して広報を含めて活動</a:t>
            </a:r>
            <a:endParaRPr lang="ja-JP" altLang="en-US" sz="1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76B48EC1-E6CF-773E-501A-B9AEF17268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5262" y="3909870"/>
            <a:ext cx="3888836" cy="903984"/>
          </a:xfrm>
          <a:prstGeom prst="rect">
            <a:avLst/>
          </a:prstGeom>
        </p:spPr>
      </p:pic>
      <p:pic>
        <p:nvPicPr>
          <p:cNvPr id="6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B975A781-E30F-A910-11EC-7E0D409C0B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46807" y="605971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99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09"/>
    </mc:Choice>
    <mc:Fallback xmlns="">
      <p:transition spd="slow" advTm="106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6"/>
        <p14:stopEvt time="10609" objId="6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3342DB-20BF-8EFC-0E3E-4A5CB4BCA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0260" y="309209"/>
            <a:ext cx="4657928" cy="809100"/>
          </a:xfrm>
        </p:spPr>
        <p:txBody>
          <a:bodyPr>
            <a:normAutofit fontScale="90000"/>
          </a:bodyPr>
          <a:lstStyle/>
          <a:p>
            <a:pPr algn="ctr"/>
            <a:r>
              <a:rPr kumimoji="1" lang="ja-JP" altLang="en-US" sz="4800" dirty="0">
                <a:solidFill>
                  <a:srgbClr val="C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環境学習の充実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08E0758-68D8-EAEB-50A9-AC259FBE3C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56571" y="1891445"/>
            <a:ext cx="2382488" cy="4367719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ja-JP" altLang="en-US" sz="3600" dirty="0">
                <a:solidFill>
                  <a:schemeClr val="tx1"/>
                </a:solidFill>
                <a:latin typeface="+mn-ea"/>
              </a:rPr>
              <a:t>・平成</a:t>
            </a:r>
            <a:r>
              <a:rPr lang="en-US" altLang="ja-JP" sz="3600" dirty="0">
                <a:solidFill>
                  <a:schemeClr val="tx1"/>
                </a:solidFill>
                <a:latin typeface="+mn-ea"/>
              </a:rPr>
              <a:t>27</a:t>
            </a:r>
            <a:r>
              <a:rPr lang="ja-JP" altLang="en-US" sz="3600" dirty="0">
                <a:solidFill>
                  <a:schemeClr val="tx1"/>
                </a:solidFill>
                <a:latin typeface="+mn-ea"/>
              </a:rPr>
              <a:t>年度から部会として、農家さんの協力も得て、畑における農作業の体験学習実施。</a:t>
            </a:r>
            <a:endParaRPr lang="en-US" altLang="ja-JP" sz="3600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ja-JP" altLang="en-US" sz="3600" dirty="0">
                <a:solidFill>
                  <a:schemeClr val="tx1"/>
                </a:solidFill>
                <a:latin typeface="+mn-ea"/>
              </a:rPr>
              <a:t>・</a:t>
            </a:r>
            <a:r>
              <a:rPr lang="ja-JP" altLang="en-US" sz="3600" dirty="0">
                <a:solidFill>
                  <a:srgbClr val="C00000"/>
                </a:solidFill>
                <a:latin typeface="+mn-ea"/>
              </a:rPr>
              <a:t>対象野菜</a:t>
            </a:r>
            <a:r>
              <a:rPr lang="ja-JP" altLang="en-US" sz="3600" dirty="0">
                <a:solidFill>
                  <a:schemeClr val="tx1"/>
                </a:solidFill>
                <a:latin typeface="+mn-ea"/>
              </a:rPr>
              <a:t>；大根、人参、里芋、そら豆、枝豆等様々。</a:t>
            </a:r>
            <a:endParaRPr lang="en-US" altLang="ja-JP" sz="3600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ja-JP" altLang="en-US" sz="3600" dirty="0">
                <a:solidFill>
                  <a:schemeClr val="tx1"/>
                </a:solidFill>
                <a:latin typeface="+mn-ea"/>
              </a:rPr>
              <a:t>・</a:t>
            </a:r>
            <a:r>
              <a:rPr lang="ja-JP" altLang="en-US" sz="3600" dirty="0">
                <a:solidFill>
                  <a:srgbClr val="C00000"/>
                </a:solidFill>
                <a:latin typeface="+mn-ea"/>
              </a:rPr>
              <a:t>作業</a:t>
            </a:r>
            <a:r>
              <a:rPr lang="ja-JP" altLang="en-US" sz="3600" dirty="0">
                <a:solidFill>
                  <a:schemeClr val="tx1"/>
                </a:solidFill>
                <a:latin typeface="+mn-ea"/>
              </a:rPr>
              <a:t>；種まきから収穫、更に調理・試食まで含む。</a:t>
            </a:r>
            <a:endParaRPr lang="en-US" altLang="ja-JP" sz="3600" dirty="0">
              <a:solidFill>
                <a:schemeClr val="tx1"/>
              </a:solidFill>
              <a:latin typeface="+mn-ea"/>
            </a:endParaRPr>
          </a:p>
          <a:p>
            <a:pPr marL="0" indent="0">
              <a:buNone/>
            </a:pPr>
            <a:r>
              <a:rPr lang="ja-JP" altLang="en-US" sz="3600" dirty="0">
                <a:solidFill>
                  <a:schemeClr val="tx1"/>
                </a:solidFill>
                <a:latin typeface="+mn-ea"/>
              </a:rPr>
              <a:t>・コロナ禍が収まれば、再開の予定です。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2EBB75CC-2EE2-227D-EF84-C9A411A8E6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4429" y="1254867"/>
            <a:ext cx="5312141" cy="5318649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ja-JP" altLang="en-US" sz="4400" b="1" dirty="0">
                <a:solidFill>
                  <a:srgbClr val="002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〇市内の実態把握</a:t>
            </a:r>
            <a:endParaRPr lang="en-US" altLang="ja-JP" sz="4400" b="1" dirty="0">
              <a:solidFill>
                <a:srgbClr val="00206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ja-JP" altLang="en-US" sz="3800" dirty="0">
                <a:latin typeface="+mn-ea"/>
              </a:rPr>
              <a:t>・最近では令和</a:t>
            </a:r>
            <a:r>
              <a:rPr lang="en-US" altLang="ja-JP" sz="3800" dirty="0">
                <a:latin typeface="+mn-ea"/>
              </a:rPr>
              <a:t>2</a:t>
            </a:r>
            <a:r>
              <a:rPr lang="ja-JP" altLang="en-US" sz="3800" dirty="0">
                <a:latin typeface="+mn-ea"/>
              </a:rPr>
              <a:t>年度に小中学校以外を対象に実態アンケートを実施しました。</a:t>
            </a:r>
            <a:r>
              <a:rPr lang="en-US" altLang="ja-JP" sz="3800" dirty="0">
                <a:latin typeface="+mn-ea"/>
              </a:rPr>
              <a:t>18</a:t>
            </a:r>
            <a:r>
              <a:rPr lang="ja-JP" altLang="en-US" sz="3800" dirty="0">
                <a:latin typeface="+mn-ea"/>
              </a:rPr>
              <a:t>組織＊から回答を得ました。受講対象年代や分野毎の分布は下表</a:t>
            </a:r>
            <a:r>
              <a:rPr lang="ja-JP" altLang="en-US" sz="3800" dirty="0"/>
              <a:t>。</a:t>
            </a:r>
            <a:endParaRPr lang="en-US" altLang="ja-JP" sz="3800" dirty="0"/>
          </a:p>
          <a:p>
            <a:pPr marL="0" indent="0">
              <a:buNone/>
            </a:pPr>
            <a:r>
              <a:rPr lang="ja-JP" altLang="en-US" sz="3400" dirty="0"/>
              <a:t>　　　　　　　　　　</a:t>
            </a:r>
            <a:r>
              <a:rPr lang="ja-JP" altLang="en-US" sz="2900" dirty="0"/>
              <a:t>＊市民団体</a:t>
            </a:r>
            <a:r>
              <a:rPr lang="en-US" altLang="ja-JP" sz="2900" dirty="0"/>
              <a:t>8</a:t>
            </a:r>
            <a:r>
              <a:rPr lang="ja-JP" altLang="en-US" sz="2900" dirty="0"/>
              <a:t>、企業</a:t>
            </a:r>
            <a:r>
              <a:rPr lang="en-US" altLang="ja-JP" sz="2900" dirty="0"/>
              <a:t>2</a:t>
            </a:r>
            <a:r>
              <a:rPr lang="ja-JP" altLang="en-US" sz="2900" dirty="0"/>
              <a:t>、行政関係</a:t>
            </a:r>
            <a:r>
              <a:rPr lang="en-US" altLang="ja-JP" sz="2900" dirty="0"/>
              <a:t>10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sz="2600" dirty="0"/>
          </a:p>
          <a:p>
            <a:pPr marL="0" indent="0">
              <a:buNone/>
            </a:pPr>
            <a:endParaRPr lang="en-US" altLang="ja-JP" sz="2600" dirty="0"/>
          </a:p>
          <a:p>
            <a:pPr marL="0" indent="0">
              <a:buNone/>
            </a:pPr>
            <a:endParaRPr lang="en-US" altLang="ja-JP" sz="2600" dirty="0"/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endParaRPr lang="en-US" altLang="ja-JP" sz="3200" dirty="0"/>
          </a:p>
          <a:p>
            <a:pPr marL="0" indent="0">
              <a:buNone/>
            </a:pPr>
            <a:r>
              <a:rPr lang="ja-JP" altLang="en-US" sz="3800" dirty="0"/>
              <a:t>・学校についての実態把握も考えています。</a:t>
            </a:r>
            <a:endParaRPr lang="en-US" altLang="ja-JP" sz="3800" dirty="0"/>
          </a:p>
          <a:p>
            <a:pPr marL="0" indent="0">
              <a:buNone/>
            </a:pPr>
            <a:endParaRPr lang="ja-JP" altLang="en-US" dirty="0"/>
          </a:p>
        </p:txBody>
      </p:sp>
      <p:sp>
        <p:nvSpPr>
          <p:cNvPr id="8" name="スライド番号プレースホルダー 7">
            <a:extLst>
              <a:ext uri="{FF2B5EF4-FFF2-40B4-BE49-F238E27FC236}">
                <a16:creationId xmlns:a16="http://schemas.microsoft.com/office/drawing/2014/main" id="{B95B68D0-DEB1-2B4C-BFE0-3DF371E17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649BE-C6D6-488B-877B-46800961DA6E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D06CDDD-EB44-786A-4158-D77CEF7EE9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688" y="2914423"/>
            <a:ext cx="5060536" cy="3054836"/>
          </a:xfrm>
          <a:prstGeom prst="rect">
            <a:avLst/>
          </a:prstGeom>
        </p:spPr>
      </p:pic>
      <p:pic>
        <p:nvPicPr>
          <p:cNvPr id="1028" name="Picture 4" descr="みのり塾 トウモロコシの収穫と秋野菜の種マキ | 東久留米市 市民環境会議 環境学習部会">
            <a:extLst>
              <a:ext uri="{FF2B5EF4-FFF2-40B4-BE49-F238E27FC236}">
                <a16:creationId xmlns:a16="http://schemas.microsoft.com/office/drawing/2014/main" id="{95BC4E14-8440-8DD6-3517-95A25718D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609" y="1636382"/>
            <a:ext cx="3404680" cy="476441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D046E86-11B0-0928-2A6B-39162825390C}"/>
              </a:ext>
            </a:extLst>
          </p:cNvPr>
          <p:cNvSpPr txBox="1"/>
          <p:nvPr/>
        </p:nvSpPr>
        <p:spPr>
          <a:xfrm>
            <a:off x="7263320" y="1146513"/>
            <a:ext cx="3025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rPr>
              <a:t>〇部会としての実践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endParaRPr>
          </a:p>
        </p:txBody>
      </p:sp>
      <p:pic>
        <p:nvPicPr>
          <p:cNvPr id="9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404BE621-A1C8-19DF-50C3-821E0C4A4A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86092" y="610927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14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88"/>
    </mc:Choice>
    <mc:Fallback xmlns="">
      <p:transition spd="slow" advTm="170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1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9"/>
        <p14:stopEvt time="17088" objId="9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3B04BD-C732-F36C-83AB-7DCCB7342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9952" y="266243"/>
            <a:ext cx="8596668" cy="1021238"/>
          </a:xfrm>
        </p:spPr>
        <p:txBody>
          <a:bodyPr>
            <a:normAutofit/>
          </a:bodyPr>
          <a:lstStyle/>
          <a:p>
            <a:r>
              <a:rPr kumimoji="1" lang="ja-JP" altLang="en-US" sz="4800" dirty="0">
                <a:solidFill>
                  <a:srgbClr val="C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市民と行政の連携協働の前進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4790C57-7C82-1E01-78DD-3799CEF04D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522103" y="1211015"/>
            <a:ext cx="3374523" cy="50167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2800" b="1" dirty="0">
                <a:solidFill>
                  <a:srgbClr val="002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〇協働に向けた</a:t>
            </a:r>
            <a:endParaRPr lang="en-US" altLang="ja-JP" sz="2800" b="1" dirty="0">
              <a:solidFill>
                <a:srgbClr val="00206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800" b="1" dirty="0">
                <a:solidFill>
                  <a:srgbClr val="002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市の施策</a:t>
            </a:r>
            <a:endParaRPr lang="en-US" altLang="ja-JP" sz="2800" b="1" dirty="0">
              <a:solidFill>
                <a:srgbClr val="00206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・市には「協働のまちづくり」を進めるための</a:t>
            </a:r>
            <a:endParaRPr lang="en-US" altLang="ja-JP" sz="2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400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「協働の指針」</a:t>
            </a:r>
            <a:endParaRPr lang="en-US" altLang="ja-JP" sz="2400" b="1" dirty="0">
              <a:solidFill>
                <a:srgbClr val="C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 algn="ctr">
              <a:buNone/>
            </a:pPr>
            <a:r>
              <a:rPr lang="en-US" altLang="ja-JP" sz="2000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</a:t>
            </a:r>
            <a:r>
              <a:rPr lang="ja-JP" altLang="en-US" sz="2000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平成</a:t>
            </a:r>
            <a:r>
              <a:rPr lang="en-US" altLang="ja-JP" sz="2000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</a:t>
            </a:r>
            <a:r>
              <a:rPr lang="ja-JP" altLang="en-US" sz="2000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９年</a:t>
            </a:r>
            <a:r>
              <a:rPr lang="en-US" altLang="ja-JP" sz="2000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4</a:t>
            </a:r>
            <a:r>
              <a:rPr lang="ja-JP" altLang="en-US" sz="2000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月制定、　</a:t>
            </a:r>
            <a:endParaRPr lang="en-US" altLang="ja-JP" sz="2000" b="1" dirty="0">
              <a:solidFill>
                <a:srgbClr val="C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 algn="ctr">
              <a:buNone/>
            </a:pPr>
            <a:r>
              <a:rPr lang="ja-JP" altLang="en-US" sz="2000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同</a:t>
            </a:r>
            <a:r>
              <a:rPr lang="en-US" altLang="ja-JP" sz="2000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29</a:t>
            </a:r>
            <a:r>
              <a:rPr lang="ja-JP" altLang="en-US" sz="2000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年１０月改訂</a:t>
            </a:r>
            <a:r>
              <a:rPr lang="en-US" altLang="ja-JP" sz="2000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)</a:t>
            </a:r>
          </a:p>
          <a:p>
            <a:pPr marL="0" indent="0">
              <a:buNone/>
            </a:pPr>
            <a:r>
              <a:rPr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が有ります。</a:t>
            </a:r>
            <a:endParaRPr lang="en-US" altLang="ja-JP" sz="2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・構成は左の目次のようです。内容が十分かどうかも、有りますが、活用が大事です。</a:t>
            </a:r>
            <a:endParaRPr lang="en-US" altLang="ja-JP" sz="20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endParaRPr lang="ja-JP" altLang="en-US" sz="2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endParaRPr lang="ja-JP" altLang="en-US" sz="12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155837D5-00F6-63D0-D6AA-E31907F48E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05246" y="1211015"/>
            <a:ext cx="3374524" cy="483410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sz="2800" b="1" dirty="0">
                <a:solidFill>
                  <a:srgbClr val="002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〇市の基本構想</a:t>
            </a:r>
            <a:endParaRPr lang="en-US" altLang="ja-JP" sz="2800" b="1" dirty="0">
              <a:solidFill>
                <a:srgbClr val="00206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800" b="1" dirty="0">
                <a:solidFill>
                  <a:srgbClr val="002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と基本理念　</a:t>
            </a:r>
            <a:endParaRPr lang="en-US" altLang="ja-JP" sz="2400" b="1" dirty="0">
              <a:solidFill>
                <a:srgbClr val="00206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400" b="1" dirty="0">
                <a:solidFill>
                  <a:srgbClr val="002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・将来像；</a:t>
            </a:r>
            <a:endParaRPr lang="en-US" altLang="ja-JP" sz="2400" b="1" dirty="0">
              <a:solidFill>
                <a:srgbClr val="00206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400" dirty="0">
                <a:solidFill>
                  <a:srgbClr val="002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「みんないきいき</a:t>
            </a:r>
            <a:endParaRPr lang="en-US" altLang="ja-JP" sz="2400" dirty="0">
              <a:solidFill>
                <a:srgbClr val="00206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400" dirty="0">
                <a:solidFill>
                  <a:srgbClr val="002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　　　活力あふれる </a:t>
            </a:r>
            <a:endParaRPr lang="en-US" altLang="ja-JP" sz="2400" dirty="0">
              <a:solidFill>
                <a:srgbClr val="00206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400" dirty="0">
                <a:solidFill>
                  <a:srgbClr val="002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　湧水のまち </a:t>
            </a:r>
            <a:endParaRPr lang="en-US" altLang="ja-JP" sz="2400" dirty="0">
              <a:solidFill>
                <a:srgbClr val="00206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400" dirty="0">
                <a:solidFill>
                  <a:srgbClr val="002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東久留米」</a:t>
            </a:r>
            <a:endParaRPr lang="en-US" altLang="ja-JP" sz="2400" dirty="0">
              <a:solidFill>
                <a:srgbClr val="00206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400" b="1" dirty="0">
                <a:solidFill>
                  <a:srgbClr val="00206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・基本理念；</a:t>
            </a:r>
            <a:endParaRPr lang="en-US" altLang="ja-JP" sz="2400" b="1" dirty="0">
              <a:solidFill>
                <a:srgbClr val="00206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400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「みんなが主役の</a:t>
            </a:r>
            <a:endParaRPr lang="en-US" altLang="ja-JP" sz="2400" b="1" dirty="0">
              <a:solidFill>
                <a:srgbClr val="C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sz="2400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　　　まちづくり」</a:t>
            </a:r>
            <a:endParaRPr lang="en-US" altLang="ja-JP" sz="2400" b="1" dirty="0">
              <a:solidFill>
                <a:srgbClr val="C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endParaRPr lang="en-US" altLang="ja-JP" sz="2400" dirty="0">
              <a:solidFill>
                <a:srgbClr val="00206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endParaRPr lang="ja-JP" altLang="en-US" sz="28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" name="スライド番号プレースホルダー 9">
            <a:extLst>
              <a:ext uri="{FF2B5EF4-FFF2-40B4-BE49-F238E27FC236}">
                <a16:creationId xmlns:a16="http://schemas.microsoft.com/office/drawing/2014/main" id="{021A8F55-3F23-5DBA-DE4A-725ADEC1C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649BE-C6D6-488B-877B-46800961DA6E}" type="slidenum">
              <a:rPr kumimoji="1" lang="ja-JP" altLang="en-US" smtClean="0"/>
              <a:t>6</a:t>
            </a:fld>
            <a:endParaRPr kumimoji="1" lang="ja-JP" altLang="en-US"/>
          </a:p>
        </p:txBody>
      </p:sp>
      <p:sp useBgFill="1">
        <p:nvSpPr>
          <p:cNvPr id="9" name="テキスト ボックス 8">
            <a:extLst>
              <a:ext uri="{FF2B5EF4-FFF2-40B4-BE49-F238E27FC236}">
                <a16:creationId xmlns:a16="http://schemas.microsoft.com/office/drawing/2014/main" id="{FAFAB2F6-1897-2A53-DFAB-EE6E3A2C5519}"/>
              </a:ext>
            </a:extLst>
          </p:cNvPr>
          <p:cNvSpPr txBox="1"/>
          <p:nvPr/>
        </p:nvSpPr>
        <p:spPr>
          <a:xfrm>
            <a:off x="4279770" y="1328778"/>
            <a:ext cx="3841603" cy="526297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/>
              <a:t>協働の指針　目次</a:t>
            </a:r>
            <a:endParaRPr kumimoji="1" lang="en-US" altLang="ja-JP" sz="1600" b="1" dirty="0"/>
          </a:p>
          <a:p>
            <a:r>
              <a:rPr kumimoji="1" lang="en-US" altLang="ja-JP" sz="1600" dirty="0"/>
              <a:t>Ⅰ </a:t>
            </a:r>
            <a:r>
              <a:rPr kumimoji="1" lang="ja-JP" altLang="en-US" sz="1600" dirty="0"/>
              <a:t>「協働の指針」改訂にあたって</a:t>
            </a:r>
            <a:endParaRPr kumimoji="1" lang="en-US" altLang="ja-JP" sz="1600" dirty="0"/>
          </a:p>
          <a:p>
            <a:r>
              <a:rPr kumimoji="1" lang="en-US" altLang="ja-JP" sz="1600" dirty="0"/>
              <a:t>Ⅱ </a:t>
            </a:r>
            <a:r>
              <a:rPr kumimoji="1" lang="ja-JP" altLang="en-US" sz="1600" dirty="0"/>
              <a:t>協働に関する基本的な考え方</a:t>
            </a:r>
            <a:endParaRPr kumimoji="1" lang="en-US" altLang="ja-JP" sz="1600" dirty="0"/>
          </a:p>
          <a:p>
            <a:r>
              <a:rPr kumimoji="1" lang="ja-JP" altLang="en-US" sz="1600" dirty="0"/>
              <a:t>　１． 協働の必要性 </a:t>
            </a:r>
          </a:p>
          <a:p>
            <a:r>
              <a:rPr kumimoji="1" lang="ja-JP" altLang="en-US" sz="1600" dirty="0"/>
              <a:t>　２． 協働の定義 </a:t>
            </a:r>
          </a:p>
          <a:p>
            <a:r>
              <a:rPr kumimoji="1" lang="ja-JP" altLang="en-US" sz="1600" dirty="0"/>
              <a:t>　３． 行政との協働の主体 </a:t>
            </a:r>
          </a:p>
          <a:p>
            <a:r>
              <a:rPr kumimoji="1" lang="ja-JP" altLang="en-US" sz="1600" dirty="0"/>
              <a:t>　４． 協働に関する </a:t>
            </a:r>
            <a:r>
              <a:rPr kumimoji="1" lang="en-US" altLang="ja-JP" sz="1600" dirty="0"/>
              <a:t>7 </a:t>
            </a:r>
            <a:r>
              <a:rPr kumimoji="1" lang="ja-JP" altLang="en-US" sz="1600" dirty="0"/>
              <a:t>つの視点 </a:t>
            </a:r>
          </a:p>
          <a:p>
            <a:r>
              <a:rPr kumimoji="1" lang="ja-JP" altLang="en-US" sz="1600" dirty="0"/>
              <a:t>　５． 協働の領域 </a:t>
            </a:r>
          </a:p>
          <a:p>
            <a:r>
              <a:rPr kumimoji="1" lang="ja-JP" altLang="en-US" sz="1600" dirty="0"/>
              <a:t>　６． 協働を進める前提 </a:t>
            </a:r>
          </a:p>
          <a:p>
            <a:r>
              <a:rPr kumimoji="1" lang="ja-JP" altLang="en-US" sz="1600" dirty="0"/>
              <a:t>　７． 協働の形態 </a:t>
            </a:r>
          </a:p>
          <a:p>
            <a:r>
              <a:rPr kumimoji="1" lang="ja-JP" altLang="en-US" sz="1600" dirty="0"/>
              <a:t>　８． 協働の効果</a:t>
            </a:r>
          </a:p>
          <a:p>
            <a:r>
              <a:rPr kumimoji="1" lang="en-US" altLang="ja-JP" sz="1600" dirty="0"/>
              <a:t>Ⅲ </a:t>
            </a:r>
            <a:r>
              <a:rPr kumimoji="1" lang="ja-JP" altLang="en-US" sz="1600" dirty="0"/>
              <a:t>協働のまちづくりを推進するために</a:t>
            </a:r>
          </a:p>
          <a:p>
            <a:r>
              <a:rPr kumimoji="1" lang="ja-JP" altLang="en-US" sz="1600" dirty="0"/>
              <a:t>　１． 市民意識の啓発 </a:t>
            </a:r>
          </a:p>
          <a:p>
            <a:r>
              <a:rPr kumimoji="1" lang="ja-JP" altLang="en-US" sz="1600" dirty="0"/>
              <a:t>　２． 職員意識の改革、理解促進 </a:t>
            </a:r>
          </a:p>
          <a:p>
            <a:r>
              <a:rPr kumimoji="1" lang="ja-JP" altLang="en-US" sz="1600" dirty="0"/>
              <a:t>　３． 協働のまちづくりを進めるため　　　　　の　　　の情報提供・収集 </a:t>
            </a:r>
          </a:p>
          <a:p>
            <a:r>
              <a:rPr kumimoji="1" lang="ja-JP" altLang="en-US" sz="1600" dirty="0"/>
              <a:t>　４． 協働に関する協定 </a:t>
            </a:r>
          </a:p>
          <a:p>
            <a:r>
              <a:rPr kumimoji="1" lang="ja-JP" altLang="en-US" sz="1600" dirty="0"/>
              <a:t>　５． 市民活動団体等への支援</a:t>
            </a:r>
          </a:p>
          <a:p>
            <a:r>
              <a:rPr kumimoji="1" lang="ja-JP" altLang="en-US" sz="1600" dirty="0"/>
              <a:t>　６． 地域の暮らしや生活を豊かにする　　　る為の協議体の形成 </a:t>
            </a:r>
          </a:p>
          <a:p>
            <a:r>
              <a:rPr kumimoji="1" lang="ja-JP" altLang="en-US" sz="1600" dirty="0"/>
              <a:t>　７． 協働事業の評価・検証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DCDB68D-68AC-3B75-A86B-242F68BBDA44}"/>
              </a:ext>
            </a:extLst>
          </p:cNvPr>
          <p:cNvSpPr/>
          <p:nvPr/>
        </p:nvSpPr>
        <p:spPr>
          <a:xfrm>
            <a:off x="4311257" y="5024487"/>
            <a:ext cx="260744" cy="2073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010A358-D2F7-CB90-F6E0-57C095BBEB38}"/>
              </a:ext>
            </a:extLst>
          </p:cNvPr>
          <p:cNvSpPr/>
          <p:nvPr/>
        </p:nvSpPr>
        <p:spPr>
          <a:xfrm>
            <a:off x="4311256" y="5948313"/>
            <a:ext cx="260744" cy="27946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7291014C-557B-5277-A47B-9DADD0E83B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23146" y="598024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81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18"/>
    </mc:Choice>
    <mc:Fallback xmlns="">
      <p:transition spd="slow" advTm="140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7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8"/>
        <p14:stopEvt time="13658" objId="8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005827-D779-6FC4-5902-3E406EBFA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195" y="365125"/>
            <a:ext cx="11151908" cy="973481"/>
          </a:xfrm>
        </p:spPr>
        <p:txBody>
          <a:bodyPr>
            <a:noAutofit/>
          </a:bodyPr>
          <a:lstStyle/>
          <a:p>
            <a:pPr algn="ctr"/>
            <a:r>
              <a:rPr kumimoji="1" lang="ja-JP" altLang="en-US" sz="4800" dirty="0">
                <a:solidFill>
                  <a:srgbClr val="C0000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地域の環境の向上と市民環境会議の活動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6C9F92E-06CF-D32D-582E-D7927921CF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92160"/>
            <a:ext cx="6097621" cy="470163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kumimoji="1" lang="ja-JP" altLang="en-US" sz="2800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〇市民環境会議の特色</a:t>
            </a:r>
            <a:endParaRPr kumimoji="1" lang="en-US" altLang="ja-JP" sz="2800" b="1" dirty="0">
              <a:solidFill>
                <a:srgbClr val="C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sz="22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市民と行政の連携・協働の場として公的に設置されたものです。市の支援を受けられると共に、市長への提言など、色々な発信もできます。</a:t>
            </a:r>
            <a:endParaRPr lang="en-US" altLang="ja-JP" sz="22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〇市民環境会議に参加して、地域の環境の向上に向けてともに頑張ろう！</a:t>
            </a:r>
            <a:endParaRPr kumimoji="1" lang="en-US" altLang="ja-JP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ja-JP" sz="24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＊市民環境会議のロゴ</a:t>
            </a:r>
            <a:endParaRPr kumimoji="1" lang="en-US" altLang="ja-JP" sz="24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ja-JP" alt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今は主として左下が使われていますが、バリエーションとして様々なものが認められています。</a:t>
            </a:r>
            <a:endParaRPr kumimoji="1" lang="en-US" altLang="ja-JP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ja-JP" altLang="en-US" sz="2000" dirty="0">
                <a:solidFill>
                  <a:prstClr val="black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「雨」や「流れ」や「地面」は分かり易いですが、間の三つ並びは「樹木」でもあり、繋がっている「人びと」でもあります。</a:t>
            </a:r>
            <a:endParaRPr kumimoji="1" lang="ja-JP" altLang="en-US" sz="2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indent="0">
              <a:buNone/>
            </a:pPr>
            <a:endParaRPr kumimoji="1" lang="ja-JP" altLang="en-US" dirty="0"/>
          </a:p>
        </p:txBody>
      </p:sp>
      <p:pic>
        <p:nvPicPr>
          <p:cNvPr id="5" name="コンテンツ プレースホルダー 4">
            <a:extLst>
              <a:ext uri="{FF2B5EF4-FFF2-40B4-BE49-F238E27FC236}">
                <a16:creationId xmlns:a16="http://schemas.microsoft.com/office/drawing/2014/main" id="{2DEF57FB-FB4D-3786-D78A-26F712E74ED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768" y="1592161"/>
            <a:ext cx="4912468" cy="4351338"/>
          </a:xfrm>
          <a:prstGeom prst="rect">
            <a:avLst/>
          </a:prstGeom>
        </p:spPr>
      </p:pic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EF742B5-4F5E-B114-5188-3C4659215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649BE-C6D6-488B-877B-46800961DA6E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7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59CDBE2D-AF6C-825D-9BF5-628A4E8E4C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42873" y="587496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06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61"/>
    </mc:Choice>
    <mc:Fallback xmlns="">
      <p:transition spd="slow" advTm="218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5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7"/>
        <p14:stopEvt time="21536" objId="7"/>
      </p14:showEvtLst>
    </p:ext>
  </p:extLst>
</p:sld>
</file>

<file path=ppt/theme/theme1.xml><?xml version="1.0" encoding="utf-8"?>
<a:theme xmlns:a="http://schemas.openxmlformats.org/drawingml/2006/main" name="ファセット">
  <a:themeElements>
    <a:clrScheme name="ファセット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ファセット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ファセッ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1500</TotalTime>
  <Words>1042</Words>
  <Application>Microsoft Office PowerPoint</Application>
  <PresentationFormat>ワイド画面</PresentationFormat>
  <Paragraphs>131</Paragraphs>
  <Slides>7</Slides>
  <Notes>0</Notes>
  <HiddenSlides>0</HiddenSlides>
  <MMClips>7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6" baseType="lpstr">
      <vt:lpstr>BIZ UDPゴシック</vt:lpstr>
      <vt:lpstr>HGP創英角ﾎﾟｯﾌﾟ体</vt:lpstr>
      <vt:lpstr>inherit</vt:lpstr>
      <vt:lpstr>メイリオ</vt:lpstr>
      <vt:lpstr>游ゴシック</vt:lpstr>
      <vt:lpstr>Arial</vt:lpstr>
      <vt:lpstr>Trebuchet MS</vt:lpstr>
      <vt:lpstr>Wingdings 3</vt:lpstr>
      <vt:lpstr>ファセット</vt:lpstr>
      <vt:lpstr>水と緑と暮しと地球 ともに学んで こころ豊かな街に 市民環境会議・環境学習部会から</vt:lpstr>
      <vt:lpstr>市民環境会議 と 環境学習部会のこと</vt:lpstr>
      <vt:lpstr>環境情報の共有①市の環境広報の充実に向けて</vt:lpstr>
      <vt:lpstr>環境情報の共有②市民環境会議の発信の強化に向けて</vt:lpstr>
      <vt:lpstr>環境学習の充実</vt:lpstr>
      <vt:lpstr>市民と行政の連携協働の前進</vt:lpstr>
      <vt:lpstr>地域の環境の向上と市民環境会議の活動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水と緑と暮しと地球 ともに学んで豊かな街に</dc:title>
  <dc:creator>駒田 智久</dc:creator>
  <cp:lastModifiedBy>駒田 智久</cp:lastModifiedBy>
  <cp:revision>34</cp:revision>
  <cp:lastPrinted>2022-09-15T06:54:17Z</cp:lastPrinted>
  <dcterms:created xsi:type="dcterms:W3CDTF">2022-07-14T03:45:38Z</dcterms:created>
  <dcterms:modified xsi:type="dcterms:W3CDTF">2022-09-28T01:38:37Z</dcterms:modified>
</cp:coreProperties>
</file>