
<file path=[Content_Types].xml><?xml version="1.0" encoding="utf-8"?>
<Types xmlns="http://schemas.openxmlformats.org/package/2006/content-types">
  <Default Extension="emf" ContentType="image/x-emf"/>
  <Default Extension="jpg" ContentType="image/jp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58" r:id="rId4"/>
    <p:sldId id="281" r:id="rId5"/>
    <p:sldId id="271" r:id="rId6"/>
    <p:sldId id="278" r:id="rId7"/>
    <p:sldId id="280" r:id="rId8"/>
    <p:sldId id="272" r:id="rId9"/>
    <p:sldId id="264" r:id="rId10"/>
    <p:sldId id="265" r:id="rId11"/>
    <p:sldId id="273" r:id="rId12"/>
    <p:sldId id="268" r:id="rId13"/>
    <p:sldId id="277" r:id="rId14"/>
    <p:sldId id="274" r:id="rId15"/>
    <p:sldId id="275" r:id="rId16"/>
  </p:sldIdLst>
  <p:sldSz cx="12192000" cy="6858000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19" autoAdjust="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414" y="0"/>
            <a:ext cx="2971800" cy="4995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8234B-216D-45AD-A865-467E7556967E}" type="datetimeFigureOut">
              <a:rPr kumimoji="1" lang="ja-JP" altLang="en-US" smtClean="0"/>
              <a:t>2023/5/12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65"/>
            <a:ext cx="5486400" cy="3916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104"/>
            <a:ext cx="2971800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414" y="9446104"/>
            <a:ext cx="2971800" cy="4995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DA86-5C4A-4F3F-BB19-8CB190495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26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118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10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155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23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3DA86-5C4A-4F3F-BB19-8CB190495EF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5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46251-2AB4-4D62-B80A-FB39FBC44EA1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1576E-09ED-4901-B7FD-6E665D95D1BF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5C993-8504-4F7D-8244-64785EDE5986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0EBCA-99C6-4827-817A-7EB2FAD96A48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13FBE-5A88-4550-949D-DBE38180322E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 spd="slow" advTm="3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6527" y="436575"/>
            <a:ext cx="883894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BIZ UDPGothic"/>
                <a:cs typeface="BIZ UDP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4577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56A17-6EB5-4B97-8118-08FAF4B3E776}" type="datetime1">
              <a:rPr lang="en-US" altLang="ja-JP" smtClean="0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slow" advTm="3000"/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1.jp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emf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10" Type="http://schemas.openxmlformats.org/officeDocument/2006/relationships/image" Target="../media/image2.png"/><Relationship Id="rId4" Type="http://schemas.openxmlformats.org/officeDocument/2006/relationships/image" Target="../media/image16.jpg"/><Relationship Id="rId9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9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6DD447C-6495-48CD-97AC-54094FE9633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42EBD6B-242A-4ECB-8CF2-C728B285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1EE65C3-C7C5-47EE-893E-85FF47A5FF33}"/>
                </a:ext>
              </a:extLst>
            </p:cNvPr>
            <p:cNvSpPr/>
            <p:nvPr/>
          </p:nvSpPr>
          <p:spPr>
            <a:xfrm>
              <a:off x="4876800" y="3048000"/>
              <a:ext cx="23622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5900" y="990600"/>
            <a:ext cx="92201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b="0" spc="105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東久留米</a:t>
            </a:r>
            <a:r>
              <a:rPr sz="5400" b="0" spc="9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の</a:t>
            </a:r>
            <a:r>
              <a:rPr sz="5400" b="0" spc="13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地下水</a:t>
            </a:r>
            <a:r>
              <a:rPr sz="5400" b="0" spc="11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の</a:t>
            </a:r>
            <a:r>
              <a:rPr lang="ja-JP" altLang="en-US" sz="5400" b="0" spc="11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見</a:t>
            </a:r>
            <a:r>
              <a:rPr sz="5400" b="0" spc="175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MS UI Gothic"/>
              </a:rPr>
              <a:t>守り人</a:t>
            </a:r>
            <a:endParaRPr sz="54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0304" y="2164791"/>
            <a:ext cx="7313296" cy="333873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282190" marR="49530" indent="-2270125">
              <a:lnSpc>
                <a:spcPts val="4200"/>
              </a:lnSpc>
              <a:spcBef>
                <a:spcPts val="735"/>
              </a:spcBef>
            </a:pPr>
            <a:r>
              <a:rPr sz="4000" spc="-10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東久留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米の井戸水</a:t>
            </a:r>
            <a:r>
              <a:rPr sz="4000" spc="-20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位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を調べる会</a:t>
            </a:r>
            <a:endParaRPr lang="en-US" sz="4000" spc="-5" dirty="0">
              <a:solidFill>
                <a:srgbClr val="006F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 marL="2282190" marR="49530" indent="-2270125">
              <a:lnSpc>
                <a:spcPts val="4200"/>
              </a:lnSpc>
              <a:spcBef>
                <a:spcPts val="735"/>
              </a:spcBef>
            </a:pPr>
            <a:r>
              <a:rPr lang="en-US"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                </a:t>
            </a:r>
            <a:r>
              <a:rPr sz="4000" spc="-5" dirty="0">
                <a:solidFill>
                  <a:srgbClr val="006FC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BIZ UDPGothic"/>
              </a:rPr>
              <a:t> の紹介</a:t>
            </a:r>
            <a:endParaRPr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>
              <a:lnSpc>
                <a:spcPct val="100000"/>
              </a:lnSpc>
            </a:pPr>
            <a:endParaRPr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BIZ UDPGothic"/>
            </a:endParaRPr>
          </a:p>
          <a:p>
            <a:pPr marL="2186305" marR="5080" indent="-2007870" algn="ctr">
              <a:lnSpc>
                <a:spcPts val="2400"/>
              </a:lnSpc>
              <a:spcBef>
                <a:spcPts val="3335"/>
              </a:spcBef>
              <a:tabLst>
                <a:tab pos="6319520" algn="l"/>
              </a:tabLst>
            </a:pP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第</a:t>
            </a:r>
            <a:r>
              <a:rPr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2</a:t>
            </a:r>
            <a:r>
              <a:rPr lang="en-US" altLang="ja-JP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7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回環境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フ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ェス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テ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ィバ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ル</a:t>
            </a:r>
            <a:endParaRPr lang="en-US" sz="3200" spc="-15" dirty="0">
              <a:solidFill>
                <a:srgbClr val="001F5F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Yu Gothic"/>
            </a:endParaRPr>
          </a:p>
          <a:p>
            <a:pPr marL="2186305" marR="5080" indent="-2007870" algn="ctr">
              <a:lnSpc>
                <a:spcPts val="2400"/>
              </a:lnSpc>
              <a:spcBef>
                <a:spcPts val="3335"/>
              </a:spcBef>
              <a:tabLst>
                <a:tab pos="6319520" algn="l"/>
              </a:tabLst>
            </a:pP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 令和</a:t>
            </a:r>
            <a:r>
              <a:rPr lang="en-US" altLang="ja-JP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5</a:t>
            </a:r>
            <a:r>
              <a:rPr lang="en-US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(</a:t>
            </a:r>
            <a:r>
              <a:rPr lang="en-US" altLang="ja-JP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2023</a:t>
            </a:r>
            <a:r>
              <a:rPr lang="en-US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)</a:t>
            </a:r>
            <a:r>
              <a:rPr sz="3200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年</a:t>
            </a:r>
            <a:r>
              <a:rPr lang="en-US" altLang="ja-JP" sz="3200" spc="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6</a:t>
            </a:r>
            <a:r>
              <a:rPr sz="3200" spc="-15" dirty="0">
                <a:solidFill>
                  <a:srgbClr val="001F5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Yu Gothic"/>
              </a:rPr>
              <a:t>月</a:t>
            </a:r>
            <a:endParaRPr sz="3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Yu Gothic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0788DA-3450-45CF-8945-5A9F1DFE9FA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</a:t>
            </a:fld>
            <a:endParaRPr lang="ja-JP" altLang="en-US"/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DF4A6FA9-C140-40E7-98E9-F9E30E044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4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787D6-5C71-4BD3-8509-3CDD2CFF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36575"/>
            <a:ext cx="9753599" cy="706425"/>
          </a:xfrm>
        </p:spPr>
        <p:txBody>
          <a:bodyPr/>
          <a:lstStyle/>
          <a:p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豊かな水環境に恵まれた街・</a:t>
            </a:r>
            <a:r>
              <a:rPr kumimoji="0" lang="ja-JP" altLang="en-US" sz="4400" b="1" i="0" u="none" strike="noStrike" kern="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東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久留米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C4E3ED-17FE-4CCB-BF46-97E89ED89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98488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　　　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南沢湧水地の流れ</a:t>
            </a: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C5FAF8-DD88-4251-AD96-A6E4499C327E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98488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落合川毘沙門橋下流の水遊び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A59BFD-BC34-4069-B899-8F141CE00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209674"/>
            <a:ext cx="4616177" cy="3070986"/>
          </a:xfrm>
          <a:prstGeom prst="rect">
            <a:avLst/>
          </a:prstGeom>
          <a:effectLst>
            <a:softEdge rad="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E37BA1-710E-43CD-B373-C0A5E11BA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880" y="2209674"/>
            <a:ext cx="4865030" cy="3907875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4A7AEA-9DEF-4BB6-8A82-8D5F226B488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2</a:t>
            </a:fld>
            <a:endParaRPr lang="ja-JP" altLang="en-US"/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F82E3DF6-E2CB-4AC0-80E4-D75B9558A1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56112"/>
      </p:ext>
    </p:extLst>
  </p:cSld>
  <p:clrMapOvr>
    <a:masterClrMapping/>
  </p:clrMapOvr>
  <p:transition spd="slow" advTm="77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8883" y="533400"/>
            <a:ext cx="10454234" cy="11919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560"/>
              </a:lnSpc>
              <a:spcBef>
                <a:spcPts val="95"/>
              </a:spcBef>
            </a:pPr>
            <a:r>
              <a:rPr lang="ja-JP" altLang="en-US" sz="4000" spc="-5" dirty="0"/>
              <a:t>◎</a:t>
            </a:r>
            <a:r>
              <a:rPr sz="4000" spc="-5" dirty="0"/>
              <a:t>川の</a:t>
            </a:r>
            <a:r>
              <a:rPr lang="ja-JP" altLang="en-US" sz="4000" spc="-5" dirty="0"/>
              <a:t>流れ</a:t>
            </a:r>
            <a:r>
              <a:rPr sz="4000" spc="-5" dirty="0"/>
              <a:t>は</a:t>
            </a:r>
            <a:br>
              <a:rPr lang="en-US" sz="4000" spc="-5" dirty="0"/>
            </a:br>
            <a:r>
              <a:rPr lang="ja-JP" altLang="en-US" sz="4000" spc="-5" dirty="0"/>
              <a:t>湧水や川底からの</a:t>
            </a:r>
            <a:r>
              <a:rPr sz="4000" spc="-5" dirty="0"/>
              <a:t>地下水の湧出で</a:t>
            </a:r>
            <a:r>
              <a:rPr lang="ja-JP" altLang="en-US" sz="4000" spc="-5" dirty="0"/>
              <a:t>・・・</a:t>
            </a:r>
            <a:endParaRPr lang="ja-JP" altLang="en-US" sz="40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F76061-52FC-4338-B9AB-AE927235698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91759" y="6295723"/>
            <a:ext cx="2804160" cy="342900"/>
          </a:xfrm>
        </p:spPr>
        <p:txBody>
          <a:bodyPr/>
          <a:lstStyle/>
          <a:p>
            <a:fld id="{B6F15528-21DE-4FAA-801E-634DDDAF4B2B}" type="slidenum">
              <a:rPr lang="en-US" altLang="ja-JP" smtClean="0"/>
              <a:t>3</a:t>
            </a:fld>
            <a:endParaRPr lang="ja-JP" altLang="en-US"/>
          </a:p>
        </p:txBody>
      </p:sp>
      <p:sp>
        <p:nvSpPr>
          <p:cNvPr id="3" name="object 3"/>
          <p:cNvSpPr txBox="1"/>
          <p:nvPr/>
        </p:nvSpPr>
        <p:spPr>
          <a:xfrm>
            <a:off x="1371600" y="2028364"/>
            <a:ext cx="3276600" cy="520655"/>
          </a:xfrm>
          <a:prstGeom prst="rect">
            <a:avLst/>
          </a:prstGeom>
          <a:ln w="9525">
            <a:noFill/>
          </a:ln>
        </p:spPr>
        <p:txBody>
          <a:bodyPr vert="horz" wrap="square" lIns="0" tIns="279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20"/>
              </a:spcBef>
            </a:pPr>
            <a:r>
              <a:rPr lang="ja-JP" altLang="en-US" sz="3200" dirty="0">
                <a:solidFill>
                  <a:srgbClr val="002060"/>
                </a:solidFill>
                <a:latin typeface="Yu Gothic"/>
                <a:cs typeface="Yu Gothic"/>
              </a:rPr>
              <a:t>〇護岸からの湧水</a:t>
            </a:r>
            <a:endParaRPr sz="3200" dirty="0">
              <a:solidFill>
                <a:srgbClr val="002060"/>
              </a:solidFill>
              <a:latin typeface="Yu Gothic"/>
              <a:cs typeface="Yu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4200" y="2022144"/>
            <a:ext cx="2637817" cy="520014"/>
          </a:xfrm>
          <a:prstGeom prst="rect">
            <a:avLst/>
          </a:prstGeom>
          <a:ln w="9525">
            <a:noFill/>
          </a:ln>
        </p:spPr>
        <p:txBody>
          <a:bodyPr vert="horz" wrap="square" lIns="0" tIns="273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15"/>
              </a:spcBef>
            </a:pPr>
            <a:r>
              <a:rPr lang="ja-JP" altLang="en-US"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〇</a:t>
            </a:r>
            <a:r>
              <a:rPr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噴砂</a:t>
            </a:r>
            <a:r>
              <a:rPr lang="ja-JP" altLang="en-US" sz="3200" dirty="0">
                <a:solidFill>
                  <a:srgbClr val="00206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Yu Gothic"/>
              </a:rPr>
              <a:t>の状況</a:t>
            </a:r>
            <a:endParaRPr sz="3200" dirty="0">
              <a:solidFill>
                <a:srgbClr val="00206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Yu Gothic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A97E4F2-5F3A-4820-9C05-5AF7C08CB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2656360"/>
            <a:ext cx="6019800" cy="33861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492DCE-D49C-4D93-B609-6DEE163CF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587" y="2657549"/>
            <a:ext cx="4635798" cy="33569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08858A-B14A-4AD7-A81F-C93000477089}"/>
              </a:ext>
            </a:extLst>
          </p:cNvPr>
          <p:cNvSpPr txBox="1"/>
          <p:nvPr/>
        </p:nvSpPr>
        <p:spPr>
          <a:xfrm>
            <a:off x="9093912" y="6103092"/>
            <a:ext cx="185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1" dirty="0"/>
              <a:t>＊</a:t>
            </a:r>
            <a:r>
              <a:rPr kumimoji="1" lang="ja-JP" altLang="en-US" sz="1400" b="1" i="1" dirty="0"/>
              <a:t>長谷川怜思氏提供</a:t>
            </a:r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C3913753-6A85-4D50-8D74-A0309E5D51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8F22F4-59A0-49AC-9A07-E0BB3751CD3C}"/>
              </a:ext>
            </a:extLst>
          </p:cNvPr>
          <p:cNvSpPr txBox="1"/>
          <p:nvPr/>
        </p:nvSpPr>
        <p:spPr>
          <a:xfrm>
            <a:off x="2094852" y="6070163"/>
            <a:ext cx="2637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i="1" dirty="0"/>
              <a:t>＊「東久留米の湧水マップ」より</a:t>
            </a:r>
            <a:endParaRPr kumimoji="1" lang="ja-JP" altLang="en-US" sz="1400" i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81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339E85-D38E-4968-88B0-86669225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480060"/>
            <a:ext cx="5257799" cy="2031325"/>
          </a:xfrm>
        </p:spPr>
        <p:txBody>
          <a:bodyPr/>
          <a:lstStyle/>
          <a:p>
            <a:pPr algn="l"/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　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湧水や清流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は</a:t>
            </a:r>
            <a:br>
              <a:rPr kumimoji="0" lang="en-US" altLang="ja-JP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</a:b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　　　　　　雨水から！</a:t>
            </a:r>
            <a:b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</a:b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 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～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その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恵みは様々！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0A33F5-0EEB-4133-B58E-6BFA01F7E44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4</a:t>
            </a:fld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E43D8C-A8E2-4F9C-994C-93D1B15AF825}"/>
              </a:ext>
            </a:extLst>
          </p:cNvPr>
          <p:cNvSpPr txBox="1"/>
          <p:nvPr/>
        </p:nvSpPr>
        <p:spPr>
          <a:xfrm>
            <a:off x="698369" y="4179240"/>
            <a:ext cx="533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00B050"/>
                </a:solidFill>
              </a:rPr>
              <a:t>その先には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・まちづくりの進展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・まちの活性化</a:t>
            </a:r>
            <a:endParaRPr lang="en-US" altLang="ja-JP" sz="3200" dirty="0">
              <a:solidFill>
                <a:srgbClr val="00B050"/>
              </a:solidFill>
            </a:endParaRPr>
          </a:p>
          <a:p>
            <a:r>
              <a:rPr lang="ja-JP" altLang="en-US" sz="3200" dirty="0">
                <a:solidFill>
                  <a:srgbClr val="00B050"/>
                </a:solidFill>
              </a:rPr>
              <a:t>・まちのブランド力アップ　も！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4FA798C-68DD-5FAB-DDBA-15DCAA23C780}"/>
              </a:ext>
            </a:extLst>
          </p:cNvPr>
          <p:cNvGrpSpPr/>
          <p:nvPr/>
        </p:nvGrpSpPr>
        <p:grpSpPr>
          <a:xfrm>
            <a:off x="4453386" y="631482"/>
            <a:ext cx="6857683" cy="5723131"/>
            <a:chOff x="4495800" y="617649"/>
            <a:chExt cx="6857683" cy="5723131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BE8C3DB-6AEB-4410-B969-02DE20CAB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53000" y="617649"/>
              <a:ext cx="6400483" cy="5723131"/>
            </a:xfrm>
            <a:prstGeom prst="rect">
              <a:avLst/>
            </a:prstGeom>
          </p:spPr>
        </p:pic>
        <p:sp>
          <p:nvSpPr>
            <p:cNvPr id="3" name="矢印: 右カーブ 2">
              <a:extLst>
                <a:ext uri="{FF2B5EF4-FFF2-40B4-BE49-F238E27FC236}">
                  <a16:creationId xmlns:a16="http://schemas.microsoft.com/office/drawing/2014/main" id="{93590764-7854-4FD0-B4A9-67EF6F391EED}"/>
                </a:ext>
              </a:extLst>
            </p:cNvPr>
            <p:cNvSpPr/>
            <p:nvPr/>
          </p:nvSpPr>
          <p:spPr>
            <a:xfrm>
              <a:off x="6248400" y="838200"/>
              <a:ext cx="457200" cy="1143000"/>
            </a:xfrm>
            <a:prstGeom prst="curved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矢印: 右カーブ 5">
              <a:extLst>
                <a:ext uri="{FF2B5EF4-FFF2-40B4-BE49-F238E27FC236}">
                  <a16:creationId xmlns:a16="http://schemas.microsoft.com/office/drawing/2014/main" id="{BCC836B7-FFB8-49D1-BC5B-D5747E01A18F}"/>
                </a:ext>
              </a:extLst>
            </p:cNvPr>
            <p:cNvSpPr/>
            <p:nvPr/>
          </p:nvSpPr>
          <p:spPr>
            <a:xfrm>
              <a:off x="4495800" y="2590801"/>
              <a:ext cx="1752600" cy="1981200"/>
            </a:xfrm>
            <a:prstGeom prst="curvedRightArrow">
              <a:avLst>
                <a:gd name="adj1" fmla="val 5070"/>
                <a:gd name="adj2" fmla="val 18291"/>
                <a:gd name="adj3" fmla="val 16816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矢印: 左カーブ 6">
              <a:extLst>
                <a:ext uri="{FF2B5EF4-FFF2-40B4-BE49-F238E27FC236}">
                  <a16:creationId xmlns:a16="http://schemas.microsoft.com/office/drawing/2014/main" id="{647F5B49-2F9A-43E8-943F-147663FA5419}"/>
                </a:ext>
              </a:extLst>
            </p:cNvPr>
            <p:cNvSpPr/>
            <p:nvPr/>
          </p:nvSpPr>
          <p:spPr>
            <a:xfrm>
              <a:off x="8839200" y="1981200"/>
              <a:ext cx="304800" cy="685800"/>
            </a:xfrm>
            <a:prstGeom prst="curvedLef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矢印: 左カーブ 7">
              <a:extLst>
                <a:ext uri="{FF2B5EF4-FFF2-40B4-BE49-F238E27FC236}">
                  <a16:creationId xmlns:a16="http://schemas.microsoft.com/office/drawing/2014/main" id="{5E0730D3-2867-4697-87E8-42C2A53E5A52}"/>
                </a:ext>
              </a:extLst>
            </p:cNvPr>
            <p:cNvSpPr/>
            <p:nvPr/>
          </p:nvSpPr>
          <p:spPr>
            <a:xfrm>
              <a:off x="9372600" y="4343400"/>
              <a:ext cx="762000" cy="1447800"/>
            </a:xfrm>
            <a:prstGeom prst="curvedLeftArrow">
              <a:avLst>
                <a:gd name="adj1" fmla="val 9505"/>
                <a:gd name="adj2" fmla="val 34468"/>
                <a:gd name="adj3" fmla="val 32660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75935DBC-8BE8-4F03-A327-91A115995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28197"/>
      </p:ext>
    </p:extLst>
  </p:cSld>
  <p:clrMapOvr>
    <a:masterClrMapping/>
  </p:clrMapOvr>
  <p:transition spd="slow" advTm="102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43036F-2235-4E5F-A336-770F2424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436575"/>
            <a:ext cx="7238999" cy="677108"/>
          </a:xfrm>
        </p:spPr>
        <p:txBody>
          <a:bodyPr/>
          <a:lstStyle/>
          <a:p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高い地下水位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Gothic"/>
                <a:ea typeface="+mj-ea"/>
              </a:rPr>
              <a:t>⇒湧水と清流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0B9CAA-E6DD-44DF-AC6D-508950BC5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022" y="1447800"/>
            <a:ext cx="3335204" cy="2123658"/>
          </a:xfrm>
        </p:spPr>
        <p:txBody>
          <a:bodyPr/>
          <a:lstStyle/>
          <a:p>
            <a:r>
              <a:rPr kumimoji="1" lang="ja-JP" altLang="en-US" sz="4000" b="1" dirty="0">
                <a:solidFill>
                  <a:srgbClr val="C00000"/>
                </a:solidFill>
              </a:rPr>
              <a:t>◎地下水位</a:t>
            </a:r>
            <a:endParaRPr kumimoji="1" lang="en-US" altLang="ja-JP" sz="4000" b="1" dirty="0">
              <a:solidFill>
                <a:srgbClr val="C00000"/>
              </a:solidFill>
            </a:endParaRPr>
          </a:p>
          <a:p>
            <a:r>
              <a:rPr kumimoji="1" lang="ja-JP" altLang="en-US" sz="4000" b="1" dirty="0">
                <a:solidFill>
                  <a:srgbClr val="C00000"/>
                </a:solidFill>
              </a:rPr>
              <a:t>　　　　 の低下</a:t>
            </a:r>
            <a:endParaRPr kumimoji="1" lang="en-US" altLang="ja-JP" sz="4000" b="1" dirty="0">
              <a:solidFill>
                <a:srgbClr val="C00000"/>
              </a:solidFill>
            </a:endParaRPr>
          </a:p>
          <a:p>
            <a:r>
              <a:rPr kumimoji="1" lang="ja-JP" altLang="en-US" sz="4000" b="1" dirty="0">
                <a:solidFill>
                  <a:srgbClr val="C00000"/>
                </a:solidFill>
              </a:rPr>
              <a:t>　　</a:t>
            </a:r>
            <a:r>
              <a:rPr kumimoji="1" lang="ja-JP" altLang="en-US" sz="4000" b="1" dirty="0">
                <a:solidFill>
                  <a:schemeClr val="accent6">
                    <a:lumMod val="75000"/>
                  </a:schemeClr>
                </a:solidFill>
              </a:rPr>
              <a:t>⇒瀬切れ！</a:t>
            </a:r>
            <a:endParaRPr kumimoji="1" lang="en-US" altLang="ja-JP" sz="40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kumimoji="1" lang="ja-JP" altLang="en-US" dirty="0">
              <a:solidFill>
                <a:srgbClr val="0070C0"/>
              </a:solidFill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3553A8E1-D0C0-4523-92F7-C78E16B3ABFA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5"/>
          <a:stretch>
            <a:fillRect/>
          </a:stretch>
        </p:blipFill>
        <p:spPr>
          <a:xfrm>
            <a:off x="4524682" y="1592723"/>
            <a:ext cx="6969214" cy="4702650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3525B51C-8994-4138-86BD-600C739FE748}"/>
              </a:ext>
            </a:extLst>
          </p:cNvPr>
          <p:cNvSpPr txBox="1"/>
          <p:nvPr/>
        </p:nvSpPr>
        <p:spPr>
          <a:xfrm>
            <a:off x="7881619" y="4017009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FFFFFF"/>
                </a:solidFill>
                <a:latin typeface="Yu Gothic"/>
                <a:cs typeface="Yu Gothic"/>
              </a:rPr>
              <a:t>地下水面</a:t>
            </a:r>
            <a:endParaRPr sz="1800" dirty="0">
              <a:latin typeface="Yu Gothic"/>
              <a:cs typeface="Yu Gothic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DB69255E-9581-4822-9CC3-209FA609C3C0}"/>
              </a:ext>
            </a:extLst>
          </p:cNvPr>
          <p:cNvSpPr/>
          <p:nvPr/>
        </p:nvSpPr>
        <p:spPr>
          <a:xfrm>
            <a:off x="8915400" y="3819841"/>
            <a:ext cx="228600" cy="993775"/>
          </a:xfrm>
          <a:custGeom>
            <a:avLst/>
            <a:gdLst/>
            <a:ahLst/>
            <a:cxnLst/>
            <a:rect l="l" t="t" r="r" b="b"/>
            <a:pathLst>
              <a:path w="76200" h="993775">
                <a:moveTo>
                  <a:pt x="76200" y="917321"/>
                </a:moveTo>
                <a:lnTo>
                  <a:pt x="49149" y="917321"/>
                </a:lnTo>
                <a:lnTo>
                  <a:pt x="49149" y="614172"/>
                </a:lnTo>
                <a:lnTo>
                  <a:pt x="26924" y="614172"/>
                </a:lnTo>
                <a:lnTo>
                  <a:pt x="26924" y="917321"/>
                </a:lnTo>
                <a:lnTo>
                  <a:pt x="0" y="917321"/>
                </a:lnTo>
                <a:lnTo>
                  <a:pt x="38100" y="993521"/>
                </a:lnTo>
                <a:lnTo>
                  <a:pt x="69850" y="930021"/>
                </a:lnTo>
                <a:lnTo>
                  <a:pt x="76200" y="917321"/>
                </a:lnTo>
                <a:close/>
              </a:path>
              <a:path w="76200" h="993775">
                <a:moveTo>
                  <a:pt x="76200" y="76200"/>
                </a:move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28575" y="76200"/>
                </a:lnTo>
                <a:lnTo>
                  <a:pt x="28575" y="334264"/>
                </a:lnTo>
                <a:lnTo>
                  <a:pt x="47625" y="334264"/>
                </a:lnTo>
                <a:lnTo>
                  <a:pt x="47625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830D77-F7F8-4249-8FD5-36F0BD8B0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41" y="3390619"/>
            <a:ext cx="3782770" cy="289386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6CFCAB-1780-404B-80DE-DDC3F601F13E}"/>
              </a:ext>
            </a:extLst>
          </p:cNvPr>
          <p:cNvSpPr txBox="1"/>
          <p:nvPr/>
        </p:nvSpPr>
        <p:spPr>
          <a:xfrm>
            <a:off x="2811954" y="5571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空堀川の例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lang="ja-JP" altLang="en-US" sz="1400" i="1" dirty="0">
                <a:solidFill>
                  <a:schemeClr val="bg1"/>
                </a:solidFill>
              </a:rPr>
              <a:t>＊</a:t>
            </a:r>
            <a:r>
              <a:rPr lang="en-US" altLang="ja-JP" sz="1400" i="1" dirty="0">
                <a:solidFill>
                  <a:schemeClr val="bg1"/>
                </a:solidFill>
              </a:rPr>
              <a:t>WEB</a:t>
            </a:r>
            <a:r>
              <a:rPr lang="ja-JP" altLang="en-US" sz="1400" i="1" dirty="0">
                <a:solidFill>
                  <a:schemeClr val="bg1"/>
                </a:solidFill>
              </a:rPr>
              <a:t>サイトより</a:t>
            </a:r>
            <a:endParaRPr kumimoji="1" lang="ja-JP" altLang="en-US" sz="1400" i="1" dirty="0">
              <a:solidFill>
                <a:schemeClr val="bg1"/>
              </a:solidFill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66AF371-87C7-46C7-9C53-C840C75A45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5</a:t>
            </a:fld>
            <a:endParaRPr lang="ja-JP" altLang="en-US"/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CE7C5461-8BD9-4A70-96D4-EDC3A7D21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11283"/>
      </p:ext>
    </p:extLst>
  </p:cSld>
  <p:clrMapOvr>
    <a:masterClrMapping/>
  </p:clrMapOvr>
  <p:transition spd="slow" advTm="127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9D92FE-C301-469A-8638-348AF15AA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36575"/>
            <a:ext cx="10820400" cy="1785104"/>
          </a:xfrm>
        </p:spPr>
        <p:txBody>
          <a:bodyPr/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</a:t>
            </a:r>
            <a:r>
              <a:rPr kumimoji="0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  <a:t>雨水が浸み込める土地はどんどん減少！</a:t>
            </a:r>
            <a:br>
              <a:rPr kumimoji="0" lang="en-US" altLang="ja-JP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+mj-ea"/>
              </a:rPr>
            </a:br>
            <a:br>
              <a:rPr kumimoji="1" lang="ja-JP" altLang="en-US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</a:br>
            <a:endParaRPr kumimoji="1" lang="ja-JP" altLang="en-US" sz="36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DE393B7-CBA3-43C3-A708-AEE13373E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58" y="1617804"/>
            <a:ext cx="4820412" cy="4803621"/>
          </a:xfrm>
          <a:prstGeom prst="rect">
            <a:avLst/>
          </a:prstGeom>
        </p:spPr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7846B1-C7E8-428A-B44B-B66CA3944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343" y="1464529"/>
            <a:ext cx="5071191" cy="1354871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</a:rPr>
              <a:t>〇</a:t>
            </a:r>
            <a:r>
              <a:rPr kumimoji="1" lang="ja-JP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緑被率</a:t>
            </a:r>
            <a:endParaRPr kumimoji="1" lang="en-US" altLang="ja-JP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1" kern="1200" dirty="0">
                <a:solidFill>
                  <a:srgbClr val="C00000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　</a:t>
            </a:r>
            <a:r>
              <a:rPr kumimoji="1" lang="ja-JP" altLang="en-US" sz="2800" b="1" kern="1200" dirty="0">
                <a:solidFill>
                  <a:srgbClr val="002060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－緑で覆われる土地の割合－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D9F5268B-ED95-4E78-8DE0-6E3E7ED57E8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5107" y="2907696"/>
            <a:ext cx="5071191" cy="242306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502AEE-F10B-4D5B-8D46-7C6836271F02}"/>
              </a:ext>
            </a:extLst>
          </p:cNvPr>
          <p:cNvGrpSpPr/>
          <p:nvPr/>
        </p:nvGrpSpPr>
        <p:grpSpPr>
          <a:xfrm>
            <a:off x="2406731" y="4953000"/>
            <a:ext cx="3630803" cy="308043"/>
            <a:chOff x="2422525" y="5178357"/>
            <a:chExt cx="3630803" cy="308043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4F5B639-9C7B-4248-9648-EC4CBBE2F777}"/>
                </a:ext>
              </a:extLst>
            </p:cNvPr>
            <p:cNvSpPr/>
            <p:nvPr/>
          </p:nvSpPr>
          <p:spPr>
            <a:xfrm>
              <a:off x="3522853" y="5178357"/>
              <a:ext cx="5492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502CFE5F-B5DA-42EF-8229-BB88FD65AF53}"/>
                </a:ext>
              </a:extLst>
            </p:cNvPr>
            <p:cNvSpPr/>
            <p:nvPr/>
          </p:nvSpPr>
          <p:spPr>
            <a:xfrm>
              <a:off x="4623181" y="5178358"/>
              <a:ext cx="414529" cy="3047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37114BD0-4A80-4F32-9C3A-E784E7AE409A}"/>
                </a:ext>
              </a:extLst>
            </p:cNvPr>
            <p:cNvSpPr/>
            <p:nvPr/>
          </p:nvSpPr>
          <p:spPr>
            <a:xfrm>
              <a:off x="5588763" y="5178357"/>
              <a:ext cx="464565" cy="3080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600EBAF-BE2F-4E22-B2E7-176442E4D443}"/>
                </a:ext>
              </a:extLst>
            </p:cNvPr>
            <p:cNvSpPr/>
            <p:nvPr/>
          </p:nvSpPr>
          <p:spPr>
            <a:xfrm>
              <a:off x="2422525" y="5181600"/>
              <a:ext cx="5492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B418075-CDC1-4306-A09D-DA44D8CDA6F8}"/>
              </a:ext>
            </a:extLst>
          </p:cNvPr>
          <p:cNvSpPr txBox="1"/>
          <p:nvPr/>
        </p:nvSpPr>
        <p:spPr>
          <a:xfrm>
            <a:off x="7017258" y="1926291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39.2</a:t>
            </a:r>
            <a:r>
              <a:rPr kumimoji="1" lang="ja-JP" altLang="en-US" dirty="0"/>
              <a:t>％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BB3AB99-B585-4453-B9E8-71981E3C5A74}"/>
              </a:ext>
            </a:extLst>
          </p:cNvPr>
          <p:cNvSpPr txBox="1"/>
          <p:nvPr/>
        </p:nvSpPr>
        <p:spPr>
          <a:xfrm>
            <a:off x="8881872" y="228179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35.1</a:t>
            </a:r>
            <a:r>
              <a:rPr kumimoji="1" lang="ja-JP" altLang="en-US" dirty="0"/>
              <a:t>％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B3C1612-D6D4-451E-948F-C9288220BFCD}"/>
              </a:ext>
            </a:extLst>
          </p:cNvPr>
          <p:cNvSpPr txBox="1"/>
          <p:nvPr/>
        </p:nvSpPr>
        <p:spPr>
          <a:xfrm>
            <a:off x="9829800" y="2295623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34.2</a:t>
            </a:r>
            <a:r>
              <a:rPr kumimoji="1" lang="ja-JP" altLang="en-US" dirty="0"/>
              <a:t>％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B14D3A-E0AA-459A-A072-90C11767C8CC}"/>
              </a:ext>
            </a:extLst>
          </p:cNvPr>
          <p:cNvSpPr txBox="1"/>
          <p:nvPr/>
        </p:nvSpPr>
        <p:spPr>
          <a:xfrm>
            <a:off x="10561369" y="2664955"/>
            <a:ext cx="83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30.6</a:t>
            </a:r>
            <a:r>
              <a:rPr kumimoji="1" lang="ja-JP" altLang="en-US" dirty="0"/>
              <a:t>％</a:t>
            </a: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940A6DDD-5467-4C5F-A52F-45FC4088F47C}"/>
              </a:ext>
            </a:extLst>
          </p:cNvPr>
          <p:cNvSpPr/>
          <p:nvPr/>
        </p:nvSpPr>
        <p:spPr>
          <a:xfrm rot="16761498" flipH="1">
            <a:off x="8057738" y="1883383"/>
            <a:ext cx="195270" cy="18548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F221557-7AE6-4117-B363-0515D1C405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6</a:t>
            </a:fld>
            <a:endParaRPr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1A173C-003E-479A-BD36-51C33E5F9F9B}"/>
              </a:ext>
            </a:extLst>
          </p:cNvPr>
          <p:cNvSpPr txBox="1"/>
          <p:nvPr/>
        </p:nvSpPr>
        <p:spPr>
          <a:xfrm>
            <a:off x="2791096" y="5571907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▲</a:t>
            </a:r>
            <a:r>
              <a:rPr kumimoji="1" lang="en-US" altLang="ja-JP" dirty="0"/>
              <a:t>4.1pt</a:t>
            </a:r>
          </a:p>
          <a:p>
            <a:r>
              <a:rPr lang="ja-JP" altLang="en-US" dirty="0"/>
              <a:t>　</a:t>
            </a:r>
            <a:r>
              <a:rPr kumimoji="1" lang="en-US" altLang="ja-JP" dirty="0"/>
              <a:t>/13</a:t>
            </a:r>
            <a:r>
              <a:rPr kumimoji="1" lang="ja-JP" altLang="en-US" dirty="0"/>
              <a:t>年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A1572C1-7AE5-42F6-B59D-2E44D235E99D}"/>
              </a:ext>
            </a:extLst>
          </p:cNvPr>
          <p:cNvSpPr txBox="1"/>
          <p:nvPr/>
        </p:nvSpPr>
        <p:spPr>
          <a:xfrm>
            <a:off x="4837006" y="5571907"/>
            <a:ext cx="920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▲</a:t>
            </a:r>
            <a:r>
              <a:rPr kumimoji="1" lang="en-US" altLang="ja-JP" dirty="0"/>
              <a:t>3.6pt</a:t>
            </a:r>
          </a:p>
          <a:p>
            <a:r>
              <a:rPr kumimoji="1" lang="ja-JP" altLang="en-US" dirty="0"/>
              <a:t>　</a:t>
            </a:r>
            <a:r>
              <a:rPr kumimoji="1" lang="en-US" altLang="ja-JP" dirty="0"/>
              <a:t>/4</a:t>
            </a:r>
            <a:r>
              <a:rPr kumimoji="1" lang="ja-JP" altLang="en-US" dirty="0"/>
              <a:t>年</a:t>
            </a:r>
          </a:p>
        </p:txBody>
      </p:sp>
      <p:sp>
        <p:nvSpPr>
          <p:cNvPr id="11" name="矢印: 右カーブ 10">
            <a:extLst>
              <a:ext uri="{FF2B5EF4-FFF2-40B4-BE49-F238E27FC236}">
                <a16:creationId xmlns:a16="http://schemas.microsoft.com/office/drawing/2014/main" id="{AD1BF9EF-E2BA-492A-A199-86E9F5097993}"/>
              </a:ext>
            </a:extLst>
          </p:cNvPr>
          <p:cNvSpPr/>
          <p:nvPr/>
        </p:nvSpPr>
        <p:spPr>
          <a:xfrm rot="16200000">
            <a:off x="3140252" y="4857504"/>
            <a:ext cx="168194" cy="111469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矢印: 右カーブ 24">
            <a:extLst>
              <a:ext uri="{FF2B5EF4-FFF2-40B4-BE49-F238E27FC236}">
                <a16:creationId xmlns:a16="http://schemas.microsoft.com/office/drawing/2014/main" id="{8A5764EF-08E2-4CCC-83E7-1A99B9B5AAF3}"/>
              </a:ext>
            </a:extLst>
          </p:cNvPr>
          <p:cNvSpPr/>
          <p:nvPr/>
        </p:nvSpPr>
        <p:spPr>
          <a:xfrm rot="16200000">
            <a:off x="5219098" y="4893984"/>
            <a:ext cx="168194" cy="111469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5D4CBBF-585A-4201-B48E-2915CB610EE3}"/>
              </a:ext>
            </a:extLst>
          </p:cNvPr>
          <p:cNvSpPr/>
          <p:nvPr/>
        </p:nvSpPr>
        <p:spPr>
          <a:xfrm rot="1453258">
            <a:off x="10075715" y="3123514"/>
            <a:ext cx="685800" cy="192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オーディオ 15">
            <a:hlinkClick r:id="" action="ppaction://media"/>
            <a:extLst>
              <a:ext uri="{FF2B5EF4-FFF2-40B4-BE49-F238E27FC236}">
                <a16:creationId xmlns:a16="http://schemas.microsoft.com/office/drawing/2014/main" id="{06553C4A-7C5E-4C92-A31A-3D8422F9CC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D9C0BB4-D3E1-4683-B683-51CBE4A00CCE}"/>
              </a:ext>
            </a:extLst>
          </p:cNvPr>
          <p:cNvSpPr txBox="1"/>
          <p:nvPr/>
        </p:nvSpPr>
        <p:spPr>
          <a:xfrm>
            <a:off x="796173" y="5695018"/>
            <a:ext cx="170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i="1" dirty="0"/>
              <a:t>＊「東久留米の緑地保全計画」</a:t>
            </a:r>
            <a:r>
              <a:rPr kumimoji="1" lang="en-US" altLang="ja-JP" sz="1400" i="1" dirty="0"/>
              <a:t>H28.3</a:t>
            </a:r>
            <a:r>
              <a:rPr kumimoji="1" lang="ja-JP" altLang="en-US" sz="1400" i="1" dirty="0"/>
              <a:t>より</a:t>
            </a:r>
          </a:p>
        </p:txBody>
      </p:sp>
    </p:spTree>
    <p:extLst>
      <p:ext uri="{BB962C8B-B14F-4D97-AF65-F5344CB8AC3E}">
        <p14:creationId xmlns:p14="http://schemas.microsoft.com/office/powerpoint/2010/main" val="3627849282"/>
      </p:ext>
    </p:extLst>
  </p:cSld>
  <p:clrMapOvr>
    <a:masterClrMapping/>
  </p:clrMapOvr>
  <p:transition spd="slow" advTm="12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391D33-55C0-49D7-95CE-9B57604D2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3990"/>
            <a:ext cx="9490329" cy="677108"/>
          </a:xfrm>
        </p:spPr>
        <p:txBody>
          <a:bodyPr/>
          <a:lstStyle/>
          <a:p>
            <a:r>
              <a:rPr lang="ja-JP" altLang="ja-JP" sz="44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40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〇</a:t>
            </a:r>
            <a:r>
              <a:rPr lang="ja-JP" altLang="ja-JP" sz="4000" b="1" dirty="0">
                <a:effectLst/>
                <a:ea typeface="ＭＳ Ｐゴシック" panose="020B0600070205080204" pitchFamily="50" charset="-128"/>
                <a:cs typeface="Times New Roman" panose="02020603050405020304" pitchFamily="18" charset="0"/>
              </a:rPr>
              <a:t>地目別土地利用の経年変化</a:t>
            </a:r>
            <a:r>
              <a:rPr kumimoji="0" lang="ja-JP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Times New Roman" panose="02020603050405020304" pitchFamily="18" charset="0"/>
              </a:rPr>
              <a:t>（面積率</a:t>
            </a:r>
            <a:r>
              <a:rPr kumimoji="0" lang="ja-JP" altLang="ja-JP" sz="36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Times New Roman" panose="02020603050405020304" pitchFamily="18" charset="0"/>
              </a:rPr>
              <a:t>％）</a:t>
            </a:r>
            <a:endParaRPr kumimoji="1" lang="ja-JP" altLang="en-US" sz="3600" b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96A15D-E0E2-43FA-8188-3289267E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830997"/>
          </a:xfrm>
        </p:spPr>
        <p:txBody>
          <a:bodyPr/>
          <a:lstStyle/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13BCD41-4B38-4CF3-9E16-EB02D4649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1" y="1336968"/>
            <a:ext cx="8117354" cy="4638488"/>
          </a:xfrm>
          <a:prstGeom prst="rect">
            <a:avLst/>
          </a:prstGeom>
        </p:spPr>
      </p:pic>
      <p:sp>
        <p:nvSpPr>
          <p:cNvPr id="7" name="矢印: 下 6">
            <a:extLst>
              <a:ext uri="{FF2B5EF4-FFF2-40B4-BE49-F238E27FC236}">
                <a16:creationId xmlns:a16="http://schemas.microsoft.com/office/drawing/2014/main" id="{2EAEA74B-A89D-4E05-B8C5-5EB19AD7502E}"/>
              </a:ext>
            </a:extLst>
          </p:cNvPr>
          <p:cNvSpPr/>
          <p:nvPr/>
        </p:nvSpPr>
        <p:spPr>
          <a:xfrm rot="16721461">
            <a:off x="6641765" y="4354479"/>
            <a:ext cx="154464" cy="1503089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12465E-857F-48F5-907E-3E802F0D579F}"/>
              </a:ext>
            </a:extLst>
          </p:cNvPr>
          <p:cNvSpPr txBox="1"/>
          <p:nvPr/>
        </p:nvSpPr>
        <p:spPr>
          <a:xfrm>
            <a:off x="685800" y="2521113"/>
            <a:ext cx="1141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S40(1965)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en-US" altLang="ja-JP" dirty="0"/>
              <a:t>43.1</a:t>
            </a:r>
            <a:r>
              <a:rPr kumimoji="1" lang="ja-JP" altLang="en-US" dirty="0"/>
              <a:t>％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D53B88-1DCB-4C18-B3CA-5F89291175A0}"/>
              </a:ext>
            </a:extLst>
          </p:cNvPr>
          <p:cNvSpPr txBox="1"/>
          <p:nvPr/>
        </p:nvSpPr>
        <p:spPr>
          <a:xfrm>
            <a:off x="10044493" y="4521553"/>
            <a:ext cx="1233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H27(2015)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13.0</a:t>
            </a:r>
            <a:r>
              <a:rPr lang="ja-JP" altLang="en-US" dirty="0"/>
              <a:t>％</a:t>
            </a:r>
            <a:endParaRPr kumimoji="1" lang="ja-JP" altLang="en-US" dirty="0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A3537D90-F41E-427B-90E4-7D09F5363A2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7</a:t>
            </a:fld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F23728C-CA69-4B56-A43B-0361D64BC749}"/>
              </a:ext>
            </a:extLst>
          </p:cNvPr>
          <p:cNvSpPr txBox="1"/>
          <p:nvPr/>
        </p:nvSpPr>
        <p:spPr>
          <a:xfrm>
            <a:off x="10044493" y="5761200"/>
            <a:ext cx="1584364" cy="4154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i="1" dirty="0"/>
              <a:t>＊東久留米の水循環</a:t>
            </a:r>
            <a:endParaRPr kumimoji="1" lang="en-US" altLang="ja-JP" sz="1050" b="1" i="1" dirty="0"/>
          </a:p>
          <a:p>
            <a:r>
              <a:rPr kumimoji="1" lang="ja-JP" altLang="en-US" sz="1050" b="1" i="1" dirty="0"/>
              <a:t>勉強会・総括報告書より</a:t>
            </a: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F1126203-AE24-4C65-A2EF-DA0061AFBF90}"/>
              </a:ext>
            </a:extLst>
          </p:cNvPr>
          <p:cNvSpPr/>
          <p:nvPr/>
        </p:nvSpPr>
        <p:spPr>
          <a:xfrm rot="21124666">
            <a:off x="5954616" y="2362879"/>
            <a:ext cx="1426989" cy="16266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F79843-1D22-4D05-BADC-B2D41E6BE61A}"/>
              </a:ext>
            </a:extLst>
          </p:cNvPr>
          <p:cNvSpPr txBox="1"/>
          <p:nvPr/>
        </p:nvSpPr>
        <p:spPr>
          <a:xfrm>
            <a:off x="6041731" y="2007285"/>
            <a:ext cx="685800" cy="3716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宅地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761721-CCC0-46C7-A9D3-3B4E693E3E42}"/>
              </a:ext>
            </a:extLst>
          </p:cNvPr>
          <p:cNvSpPr txBox="1"/>
          <p:nvPr/>
        </p:nvSpPr>
        <p:spPr>
          <a:xfrm>
            <a:off x="6727531" y="4577347"/>
            <a:ext cx="3590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畑</a:t>
            </a:r>
          </a:p>
        </p:txBody>
      </p:sp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2F78EBED-1AAF-407A-A118-8FB56E350E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36549"/>
      </p:ext>
    </p:extLst>
  </p:cSld>
  <p:clrMapOvr>
    <a:masterClrMapping/>
  </p:clrMapOvr>
  <p:transition spd="slow" advTm="8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6B740-7C02-4D09-A853-8D0940BD7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36575"/>
            <a:ext cx="9372599" cy="677108"/>
          </a:xfrm>
        </p:spPr>
        <p:txBody>
          <a:bodyPr/>
          <a:lstStyle/>
          <a:p>
            <a:pPr algn="ctr"/>
            <a:r>
              <a:rPr kumimoji="1" lang="ja-JP" altLang="en-US" dirty="0"/>
              <a:t>◎実は平時の黒目川の流量は・・・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33C720-74ED-44CF-A018-2D4F3C715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24000"/>
            <a:ext cx="10859770" cy="1292662"/>
          </a:xfrm>
        </p:spPr>
        <p:txBody>
          <a:bodyPr/>
          <a:lstStyle/>
          <a:p>
            <a:r>
              <a:rPr kumimoji="1" lang="ja-JP" altLang="en-US" sz="2800" dirty="0">
                <a:solidFill>
                  <a:srgbClr val="0070C0"/>
                </a:solidFill>
              </a:rPr>
              <a:t>〇市域の武蔵野礫層の水の出入り　　〇後ろに控える地下水の供給域</a:t>
            </a:r>
            <a:endParaRPr kumimoji="1" lang="en-US" altLang="ja-JP" sz="2800" dirty="0">
              <a:solidFill>
                <a:srgbClr val="0070C0"/>
              </a:solidFill>
            </a:endParaRPr>
          </a:p>
          <a:p>
            <a:r>
              <a:rPr kumimoji="1" lang="ja-JP" altLang="en-US" sz="2800" dirty="0">
                <a:solidFill>
                  <a:srgbClr val="0070C0"/>
                </a:solidFill>
              </a:rPr>
              <a:t>　</a:t>
            </a:r>
            <a:r>
              <a:rPr kumimoji="1" lang="ja-JP" altLang="en-US" sz="2400" dirty="0">
                <a:solidFill>
                  <a:srgbClr val="0070C0"/>
                </a:solidFill>
              </a:rPr>
              <a:t>－市内の雨水による供給は多くない－　　　　　　　　　　　－武蔵野台地－</a:t>
            </a:r>
            <a:endParaRPr kumimoji="1" lang="en-US" altLang="ja-JP" sz="2400" dirty="0">
              <a:solidFill>
                <a:srgbClr val="0070C0"/>
              </a:solidFill>
            </a:endParaRPr>
          </a:p>
          <a:p>
            <a:endParaRPr kumimoji="1" lang="ja-JP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BE3243F-7AB4-4255-B1E8-B3B3389A925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51" y="2438400"/>
            <a:ext cx="5525770" cy="3750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BAC0D79-1420-42D4-B5D7-C2DCA7AC5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2661483"/>
            <a:ext cx="5118318" cy="3304308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AD25C6-9FE4-49A6-9CDD-61144FEA0F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8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815E237-9EB8-4126-8544-FE413D6BB30E}"/>
              </a:ext>
            </a:extLst>
          </p:cNvPr>
          <p:cNvSpPr txBox="1"/>
          <p:nvPr/>
        </p:nvSpPr>
        <p:spPr>
          <a:xfrm>
            <a:off x="4458485" y="5760503"/>
            <a:ext cx="1371600" cy="57708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i="1" dirty="0"/>
              <a:t>＊共に、東久留米の水循環勉強会・総括報告書より</a:t>
            </a:r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92F60F02-6B09-4ED1-8D21-DF2239AB4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064866C2-10E1-4626-9A06-85DD1EAD6673}"/>
              </a:ext>
            </a:extLst>
          </p:cNvPr>
          <p:cNvSpPr/>
          <p:nvPr/>
        </p:nvSpPr>
        <p:spPr>
          <a:xfrm rot="4442398">
            <a:off x="9423388" y="2928899"/>
            <a:ext cx="712101" cy="1486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016893"/>
      </p:ext>
    </p:extLst>
  </p:cSld>
  <p:clrMapOvr>
    <a:masterClrMapping/>
  </p:clrMapOvr>
  <p:transition spd="slow" advTm="234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389585"/>
            <a:ext cx="9448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kumimoji="1" lang="ja-JP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◎取り敢えず、私たちがやっていること</a:t>
            </a:r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1378841"/>
            <a:ext cx="7620000" cy="49393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31AA5C7-EF0F-4DED-8499-5ED0B1741300}"/>
              </a:ext>
            </a:extLst>
          </p:cNvPr>
          <p:cNvSpPr txBox="1"/>
          <p:nvPr/>
        </p:nvSpPr>
        <p:spPr>
          <a:xfrm>
            <a:off x="685800" y="1393767"/>
            <a:ext cx="3125002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 dirty="0">
                <a:solidFill>
                  <a:srgbClr val="C00000"/>
                </a:solidFill>
              </a:rPr>
              <a:t>〇市内の井戸</a:t>
            </a:r>
            <a:endParaRPr lang="en-US" altLang="ja-JP" sz="3600" dirty="0">
              <a:solidFill>
                <a:srgbClr val="C00000"/>
              </a:solidFill>
            </a:endParaRPr>
          </a:p>
          <a:p>
            <a:r>
              <a:rPr lang="ja-JP" altLang="en-US" sz="3600" dirty="0">
                <a:solidFill>
                  <a:srgbClr val="C00000"/>
                </a:solidFill>
              </a:rPr>
              <a:t>　　水位の測定</a:t>
            </a:r>
            <a:endParaRPr lang="en-US" altLang="ja-JP" sz="3600" dirty="0">
              <a:solidFill>
                <a:srgbClr val="C00000"/>
              </a:solidFill>
            </a:endParaRPr>
          </a:p>
          <a:p>
            <a:endParaRPr lang="en-US" altLang="ja-JP" dirty="0"/>
          </a:p>
          <a:p>
            <a:r>
              <a:rPr lang="ja-JP" altLang="en-US" sz="2400" dirty="0"/>
              <a:t>・</a:t>
            </a:r>
            <a:r>
              <a:rPr lang="en-US" altLang="ja-JP" sz="2800" dirty="0">
                <a:solidFill>
                  <a:srgbClr val="0070C0"/>
                </a:solidFill>
              </a:rPr>
              <a:t>24</a:t>
            </a:r>
            <a:r>
              <a:rPr lang="ja-JP" altLang="en-US" sz="2800" dirty="0">
                <a:solidFill>
                  <a:srgbClr val="0070C0"/>
                </a:solidFill>
              </a:rPr>
              <a:t>カ所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主に防災井戸</a:t>
            </a:r>
          </a:p>
          <a:p>
            <a:r>
              <a:rPr lang="ja-JP" altLang="en-US" sz="2800" dirty="0"/>
              <a:t>・</a:t>
            </a:r>
            <a:r>
              <a:rPr lang="en-US" altLang="ja-JP" sz="2800" dirty="0">
                <a:solidFill>
                  <a:srgbClr val="0070C0"/>
                </a:solidFill>
              </a:rPr>
              <a:t>4</a:t>
            </a:r>
            <a:r>
              <a:rPr lang="ja-JP" altLang="en-US" sz="2800" dirty="0">
                <a:solidFill>
                  <a:srgbClr val="0070C0"/>
                </a:solidFill>
              </a:rPr>
              <a:t>チーム</a:t>
            </a:r>
            <a:r>
              <a:rPr lang="ja-JP" altLang="en-US" sz="2400" dirty="0"/>
              <a:t>で分担</a:t>
            </a:r>
            <a:endParaRPr lang="en-US" altLang="ja-JP" sz="2400" dirty="0"/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基本、</a:t>
            </a:r>
            <a:r>
              <a:rPr lang="en-US" altLang="ja-JP" sz="2800" dirty="0">
                <a:solidFill>
                  <a:srgbClr val="0070C0"/>
                </a:solidFill>
              </a:rPr>
              <a:t>2</a:t>
            </a:r>
            <a:r>
              <a:rPr lang="ja-JP" altLang="en-US" sz="2800" dirty="0">
                <a:solidFill>
                  <a:srgbClr val="0070C0"/>
                </a:solidFill>
              </a:rPr>
              <a:t>名</a:t>
            </a:r>
            <a:r>
              <a:rPr lang="en-US" altLang="ja-JP" sz="2800" dirty="0"/>
              <a:t>+α</a:t>
            </a:r>
            <a:endParaRPr lang="ja-JP" altLang="en-US" sz="2800" dirty="0"/>
          </a:p>
          <a:p>
            <a:r>
              <a:rPr lang="ja-JP" altLang="en-US" sz="2800" dirty="0">
                <a:solidFill>
                  <a:srgbClr val="002060"/>
                </a:solidFill>
              </a:rPr>
              <a:t>・</a:t>
            </a:r>
            <a:r>
              <a:rPr lang="ja-JP" altLang="en-US" sz="2800" dirty="0">
                <a:solidFill>
                  <a:srgbClr val="0070C0"/>
                </a:solidFill>
              </a:rPr>
              <a:t>月に一度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/>
              <a:t>　</a:t>
            </a:r>
            <a:r>
              <a:rPr lang="ja-JP" altLang="en-US" sz="2400" dirty="0"/>
              <a:t>基本的に月央</a:t>
            </a:r>
          </a:p>
          <a:p>
            <a:r>
              <a:rPr lang="ja-JP" altLang="en-US" sz="2800" dirty="0"/>
              <a:t>・</a:t>
            </a:r>
            <a:r>
              <a:rPr lang="ja-JP" altLang="en-US" sz="2400" dirty="0"/>
              <a:t>市と</a:t>
            </a:r>
            <a:r>
              <a:rPr lang="ja-JP" altLang="en-US" sz="2800" dirty="0">
                <a:solidFill>
                  <a:srgbClr val="0070C0"/>
                </a:solidFill>
              </a:rPr>
              <a:t>ボラン</a:t>
            </a:r>
            <a:endParaRPr lang="en-US" altLang="ja-JP" sz="2800" dirty="0">
              <a:solidFill>
                <a:srgbClr val="0070C0"/>
              </a:solidFill>
            </a:endParaRPr>
          </a:p>
          <a:p>
            <a:r>
              <a:rPr lang="ja-JP" altLang="en-US" sz="2800" dirty="0">
                <a:solidFill>
                  <a:srgbClr val="0070C0"/>
                </a:solidFill>
              </a:rPr>
              <a:t>　　　ティア協定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E17A4EC-BD6C-4AED-AC82-4AF19AEAFA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9</a:t>
            </a:fld>
            <a:endParaRPr lang="ja-JP" altLang="en-US"/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B3D0BAE7-4517-4D0C-B6B4-EA0827005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174341E-5224-43A7-89F4-9240364B5B25}"/>
              </a:ext>
            </a:extLst>
          </p:cNvPr>
          <p:cNvSpPr txBox="1"/>
          <p:nvPr/>
        </p:nvSpPr>
        <p:spPr>
          <a:xfrm>
            <a:off x="3505200" y="598740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i="1" dirty="0"/>
              <a:t>*東久留米の水循環勉強会・総括報告書より</a:t>
            </a:r>
          </a:p>
        </p:txBody>
      </p:sp>
    </p:spTree>
  </p:cSld>
  <p:clrMapOvr>
    <a:masterClrMapping/>
  </p:clrMapOvr>
  <p:transition spd="slow" advTm="127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1400" y="381457"/>
            <a:ext cx="767668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4000" spc="-5" dirty="0"/>
              <a:t>◎</a:t>
            </a:r>
            <a:r>
              <a:rPr sz="4000" spc="-5" dirty="0"/>
              <a:t>測定は水位計を</a:t>
            </a:r>
            <a:r>
              <a:rPr sz="4000" spc="-20" dirty="0"/>
              <a:t>井</a:t>
            </a:r>
            <a:r>
              <a:rPr sz="4000" spc="-5" dirty="0"/>
              <a:t>戸の中へ</a:t>
            </a:r>
            <a:endParaRPr sz="4000" dirty="0"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86244" y="1238722"/>
            <a:ext cx="3338955" cy="244470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72400" y="3733800"/>
            <a:ext cx="3352800" cy="2514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5C84DBE-06A0-484F-AB74-D16F246F3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1037" y="3209727"/>
            <a:ext cx="2873177" cy="2667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A50AA5-BDE7-43F3-BE93-36C2C17699C6}"/>
              </a:ext>
            </a:extLst>
          </p:cNvPr>
          <p:cNvSpPr txBox="1"/>
          <p:nvPr/>
        </p:nvSpPr>
        <p:spPr>
          <a:xfrm>
            <a:off x="4419601" y="2514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002060"/>
                </a:solidFill>
              </a:rPr>
              <a:t>ミリオン水位計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41841D2-2748-40A2-8997-7C1E7F1BCD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309" y="761999"/>
            <a:ext cx="2257333" cy="5756909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22C1F95-3881-45F1-B056-EDDD1A47625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10</a:t>
            </a:fld>
            <a:endParaRPr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73D1932-F2E9-4082-B90C-363D857B6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7400" y="5105400"/>
            <a:ext cx="342901" cy="16764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79EE644-1182-4F18-838D-9AC4753C32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200" y="2431893"/>
            <a:ext cx="284751" cy="2088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189793D-9AA0-4A5B-98CF-000094BC23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8667" y="2431893"/>
            <a:ext cx="261518" cy="19178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2A0F0EF-DD34-477A-86D8-10DF21294F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3129" y="6027798"/>
            <a:ext cx="259691" cy="190440"/>
          </a:xfrm>
          <a:prstGeom prst="rect">
            <a:avLst/>
          </a:prstGeom>
        </p:spPr>
      </p:pic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93FD0EA3-AC2F-4344-9D67-A3A792651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137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07C7CA-6353-4682-95D1-46B5470D7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751344"/>
            <a:ext cx="4114800" cy="5078313"/>
          </a:xfrm>
        </p:spPr>
        <p:txBody>
          <a:bodyPr/>
          <a:lstStyle/>
          <a:p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◎</a:t>
            </a:r>
            <a:r>
              <a:rPr kumimoji="1" lang="en-US" altLang="ja-JP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1</a:t>
            </a:r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年間の変化</a:t>
            </a:r>
            <a:endParaRPr kumimoji="1" lang="en-US" altLang="ja-JP" sz="4400" b="1" dirty="0">
              <a:solidFill>
                <a:srgbClr val="C00000"/>
              </a:solidFill>
              <a:latin typeface="BIZ UDPGothic" panose="020B0400000000000000" pitchFamily="50" charset="-128"/>
              <a:ea typeface="BIZ UDPGothic" panose="020B0400000000000000" pitchFamily="50" charset="-128"/>
            </a:endParaRPr>
          </a:p>
          <a:p>
            <a:r>
              <a:rPr kumimoji="1" lang="ja-JP" altLang="en-US" sz="4400" b="1" dirty="0">
                <a:solidFill>
                  <a:srgbClr val="C00000"/>
                </a:solidFill>
                <a:latin typeface="BIZ UDPGothic" panose="020B0400000000000000" pitchFamily="50" charset="-128"/>
                <a:ea typeface="BIZ UDPGothic" panose="020B0400000000000000" pitchFamily="50" charset="-128"/>
              </a:rPr>
              <a:t>　　　　の様子</a:t>
            </a:r>
            <a:endParaRPr kumimoji="1" lang="en-US" altLang="ja-JP" sz="2800" dirty="0"/>
          </a:p>
          <a:p>
            <a:r>
              <a:rPr kumimoji="1" lang="ja-JP" altLang="en-US" sz="2800" dirty="0"/>
              <a:t>　　</a:t>
            </a:r>
            <a:r>
              <a:rPr kumimoji="1" lang="ja-JP" altLang="en-US" sz="2800" dirty="0">
                <a:solidFill>
                  <a:srgbClr val="002060"/>
                </a:solidFill>
              </a:rPr>
              <a:t>－平成</a:t>
            </a:r>
            <a:r>
              <a:rPr kumimoji="1" lang="en-US" altLang="ja-JP" sz="2800" dirty="0">
                <a:solidFill>
                  <a:srgbClr val="002060"/>
                </a:solidFill>
              </a:rPr>
              <a:t>29</a:t>
            </a:r>
            <a:r>
              <a:rPr kumimoji="1" lang="ja-JP" altLang="en-US" sz="2800" dirty="0">
                <a:solidFill>
                  <a:srgbClr val="002060"/>
                </a:solidFill>
              </a:rPr>
              <a:t>年度の例－</a:t>
            </a:r>
            <a:endParaRPr kumimoji="1" lang="en-US" altLang="ja-JP" sz="2800" dirty="0">
              <a:solidFill>
                <a:srgbClr val="002060"/>
              </a:solidFill>
            </a:endParaRPr>
          </a:p>
          <a:p>
            <a:endParaRPr kumimoji="1" lang="en-US" altLang="ja-JP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/>
              <a:t>・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降雨</a:t>
            </a: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（棒グラフ）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～水位変動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の関係；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様々！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10</a:t>
            </a:r>
            <a:r>
              <a:rPr kumimoji="1" lang="ja-JP" altLang="en-US" sz="2800" dirty="0"/>
              <a:t>月の</a:t>
            </a:r>
            <a:r>
              <a:rPr kumimoji="1" lang="en-US" altLang="ja-JP" sz="2800" dirty="0"/>
              <a:t>500mm</a:t>
            </a:r>
            <a:r>
              <a:rPr kumimoji="1" lang="ja-JP" altLang="en-US" sz="2800" dirty="0"/>
              <a:t>を超える</a:t>
            </a:r>
            <a:endParaRPr kumimoji="1" lang="en-US" altLang="ja-JP" sz="2800" dirty="0"/>
          </a:p>
          <a:p>
            <a:r>
              <a:rPr kumimoji="1" lang="ja-JP" altLang="en-US" sz="2800" dirty="0">
                <a:solidFill>
                  <a:srgbClr val="0070C0"/>
                </a:solidFill>
              </a:rPr>
              <a:t>　大雨</a:t>
            </a:r>
            <a:r>
              <a:rPr kumimoji="1" lang="ja-JP" altLang="en-US" sz="2800" dirty="0"/>
              <a:t>で顕著に現れる。</a:t>
            </a:r>
            <a:endParaRPr kumimoji="1"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ja-JP" altLang="en-US" sz="2800" dirty="0">
                <a:solidFill>
                  <a:srgbClr val="0070C0"/>
                </a:solidFill>
              </a:rPr>
              <a:t>水位標高～水位変動</a:t>
            </a:r>
            <a:endParaRPr kumimoji="1" lang="en-US" altLang="ja-JP" sz="2800" dirty="0">
              <a:solidFill>
                <a:srgbClr val="0070C0"/>
              </a:solidFill>
            </a:endParaRPr>
          </a:p>
          <a:p>
            <a:r>
              <a:rPr kumimoji="1" lang="ja-JP" altLang="en-US" sz="2800" dirty="0"/>
              <a:t>　　　の関係；</a:t>
            </a:r>
            <a:r>
              <a:rPr kumimoji="1" lang="ja-JP" altLang="en-US" sz="2800" dirty="0">
                <a:solidFill>
                  <a:srgbClr val="0070C0"/>
                </a:solidFill>
              </a:rPr>
              <a:t>一定しない！</a:t>
            </a:r>
            <a:endParaRPr kumimoji="1" lang="en-US" altLang="ja-JP" sz="2800" dirty="0"/>
          </a:p>
          <a:p>
            <a:endParaRPr kumimoji="1" lang="ja-JP" altLang="en-US" dirty="0"/>
          </a:p>
        </p:txBody>
      </p:sp>
      <p:pic>
        <p:nvPicPr>
          <p:cNvPr id="11" name="コンテンツ プレースホルダー 10">
            <a:extLst>
              <a:ext uri="{FF2B5EF4-FFF2-40B4-BE49-F238E27FC236}">
                <a16:creationId xmlns:a16="http://schemas.microsoft.com/office/drawing/2014/main" id="{304A24F7-F136-49D9-8C2B-4A2E8013CDF0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4"/>
          <a:stretch>
            <a:fillRect/>
          </a:stretch>
        </p:blipFill>
        <p:spPr>
          <a:xfrm>
            <a:off x="5029200" y="914400"/>
            <a:ext cx="6668397" cy="523837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98739E-44D7-4C71-8337-A67368B0FB86}"/>
              </a:ext>
            </a:extLst>
          </p:cNvPr>
          <p:cNvSpPr txBox="1"/>
          <p:nvPr/>
        </p:nvSpPr>
        <p:spPr>
          <a:xfrm>
            <a:off x="4777535" y="642334"/>
            <a:ext cx="79892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標高 </a:t>
            </a:r>
            <a:r>
              <a:rPr kumimoji="1" lang="en-US" altLang="ja-JP" sz="1600" dirty="0"/>
              <a:t>TP+(m)</a:t>
            </a:r>
            <a:endParaRPr kumimoji="1" lang="ja-JP" altLang="en-US" sz="1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4F3122-3849-4A74-80AA-EFA8BB9EF6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11</a:t>
            </a:fld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56B6B8A-EA3D-4176-9743-9D991C319AD5}"/>
              </a:ext>
            </a:extLst>
          </p:cNvPr>
          <p:cNvSpPr txBox="1"/>
          <p:nvPr/>
        </p:nvSpPr>
        <p:spPr>
          <a:xfrm>
            <a:off x="9887398" y="694376"/>
            <a:ext cx="914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+mj-ea"/>
                <a:ea typeface="+mj-ea"/>
              </a:rPr>
              <a:t>雨量</a:t>
            </a:r>
            <a:endParaRPr lang="en-US" altLang="ja-JP" sz="1600" dirty="0">
              <a:latin typeface="+mj-ea"/>
              <a:ea typeface="+mj-ea"/>
            </a:endParaRPr>
          </a:p>
          <a:p>
            <a:r>
              <a:rPr kumimoji="1" lang="en-US" altLang="ja-JP" sz="1600" dirty="0">
                <a:latin typeface="+mj-ea"/>
                <a:ea typeface="+mj-ea"/>
              </a:rPr>
              <a:t>(mm/</a:t>
            </a:r>
            <a:r>
              <a:rPr kumimoji="1" lang="ja-JP" altLang="en-US" sz="1600" dirty="0">
                <a:latin typeface="+mj-ea"/>
                <a:ea typeface="+mj-ea"/>
              </a:rPr>
              <a:t>月</a:t>
            </a:r>
            <a:r>
              <a:rPr kumimoji="1" lang="en-US" altLang="ja-JP" sz="1600" dirty="0">
                <a:latin typeface="+mj-ea"/>
                <a:ea typeface="+mj-ea"/>
              </a:rPr>
              <a:t>)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CB9228D-D751-43AA-8BAA-E7C1B2873DA5}"/>
              </a:ext>
            </a:extLst>
          </p:cNvPr>
          <p:cNvSpPr/>
          <p:nvPr/>
        </p:nvSpPr>
        <p:spPr>
          <a:xfrm>
            <a:off x="6705600" y="981626"/>
            <a:ext cx="3200400" cy="225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38DE6A23-8B03-43A2-BD54-B5E09FEBD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00077B-4465-48EF-8A56-58B914A61D5D}"/>
              </a:ext>
            </a:extLst>
          </p:cNvPr>
          <p:cNvSpPr txBox="1"/>
          <p:nvPr/>
        </p:nvSpPr>
        <p:spPr>
          <a:xfrm>
            <a:off x="2743201" y="6000254"/>
            <a:ext cx="2133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i="1" dirty="0"/>
              <a:t>＊東久留米の水循環勉強会・</a:t>
            </a:r>
            <a:endParaRPr kumimoji="1" lang="en-US" altLang="ja-JP" sz="1200" i="1" dirty="0"/>
          </a:p>
          <a:p>
            <a:r>
              <a:rPr lang="en-US" altLang="ja-JP" sz="1200" i="1" dirty="0"/>
              <a:t>  </a:t>
            </a:r>
            <a:r>
              <a:rPr kumimoji="1" lang="ja-JP" altLang="en-US" sz="1200" i="1" dirty="0"/>
              <a:t>  総括報告書より</a:t>
            </a:r>
          </a:p>
        </p:txBody>
      </p:sp>
    </p:spTree>
    <p:extLst>
      <p:ext uri="{BB962C8B-B14F-4D97-AF65-F5344CB8AC3E}">
        <p14:creationId xmlns:p14="http://schemas.microsoft.com/office/powerpoint/2010/main" val="2195778994"/>
      </p:ext>
    </p:extLst>
  </p:cSld>
  <p:clrMapOvr>
    <a:masterClrMapping/>
  </p:clrMapOvr>
  <p:transition spd="slow" advTm="126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533400"/>
            <a:ext cx="10591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ja-JP" altLang="en-US" dirty="0"/>
              <a:t>◎</a:t>
            </a:r>
            <a:r>
              <a:rPr dirty="0"/>
              <a:t>経年変化の様子</a:t>
            </a:r>
            <a:r>
              <a:rPr lang="ja-JP" altLang="en-US" dirty="0"/>
              <a:t>　</a:t>
            </a:r>
            <a:r>
              <a:rPr lang="ja-JP" altLang="en-US" sz="3600" dirty="0"/>
              <a:t>測定開始から</a:t>
            </a:r>
            <a:r>
              <a:rPr lang="en-US" altLang="ja-JP" sz="3600" dirty="0"/>
              <a:t>12</a:t>
            </a:r>
            <a:r>
              <a:rPr lang="ja-JP" altLang="en-US" sz="3600" dirty="0"/>
              <a:t>年間の結果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33400" y="2286000"/>
            <a:ext cx="2819400" cy="34387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・短期的な水位変動</a:t>
            </a:r>
            <a:endParaRPr lang="en-US" altLang="ja-JP" sz="2400" spc="-5" dirty="0">
              <a:solidFill>
                <a:srgbClr val="0070C0"/>
              </a:solidFill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　</a:t>
            </a:r>
            <a:r>
              <a:rPr lang="ja-JP" altLang="en-US" sz="2400" spc="-5" dirty="0">
                <a:latin typeface="Yu Gothic"/>
                <a:cs typeface="Yu Gothic"/>
              </a:rPr>
              <a:t>降雨による。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個所による相違。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solidFill>
                  <a:srgbClr val="0070C0"/>
                </a:solidFill>
                <a:latin typeface="Yu Gothic"/>
                <a:cs typeface="Yu Gothic"/>
              </a:rPr>
              <a:t>・長期的な水位低下</a:t>
            </a:r>
            <a:endParaRPr lang="en-US" altLang="ja-JP" sz="2400" spc="-5" dirty="0">
              <a:solidFill>
                <a:srgbClr val="0070C0"/>
              </a:solidFill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顕著なものではない　</a:t>
            </a:r>
            <a:endParaRPr lang="en-US" altLang="ja-JP" sz="2400" spc="-5" dirty="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ja-JP" altLang="en-US" sz="2400" spc="-5" dirty="0">
                <a:latin typeface="Yu Gothic"/>
                <a:cs typeface="Yu Gothic"/>
              </a:rPr>
              <a:t>　が、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多少見られる。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>
                <a:latin typeface="Yu Gothic"/>
                <a:cs typeface="Yu Gothic"/>
              </a:rPr>
              <a:t>・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空白部分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　多くは担い手が見つ</a:t>
            </a:r>
            <a:endParaRPr kumimoji="1" lang="en-US" altLang="ja-JP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ＭＳ Ｐゴシック" panose="020B0600070205080204" pitchFamily="50" charset="-128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spc="-5" dirty="0">
                <a:solidFill>
                  <a:prstClr val="black"/>
                </a:solidFill>
                <a:latin typeface="Yu Gothic"/>
                <a:ea typeface="ＭＳ Ｐゴシック" panose="020B0600070205080204" pitchFamily="50" charset="-128"/>
                <a:cs typeface="Yu Gothic"/>
              </a:rPr>
              <a:t>　</a:t>
            </a:r>
            <a:r>
              <a:rPr kumimoji="1" lang="ja-JP" alt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ＭＳ Ｐゴシック" panose="020B0600070205080204" pitchFamily="50" charset="-128"/>
                <a:cs typeface="Yu Gothic"/>
              </a:rPr>
              <a:t>からず欠測。</a:t>
            </a:r>
            <a:endParaRPr sz="2400" dirty="0">
              <a:latin typeface="Yu Gothic"/>
              <a:cs typeface="Yu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52800" y="1295400"/>
            <a:ext cx="8116463" cy="5029200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FEBB69-0ABD-42A6-8DD4-12AB89987FB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12</a:t>
            </a:fld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52C6E45-1ADB-4261-948F-6757E9CCCC6B}"/>
              </a:ext>
            </a:extLst>
          </p:cNvPr>
          <p:cNvSpPr txBox="1"/>
          <p:nvPr/>
        </p:nvSpPr>
        <p:spPr>
          <a:xfrm>
            <a:off x="6248400" y="1295400"/>
            <a:ext cx="2667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002060"/>
                </a:solidFill>
              </a:rPr>
              <a:t>（平成</a:t>
            </a:r>
            <a:r>
              <a:rPr kumimoji="1" lang="en-US" altLang="ja-JP" sz="2400" b="1" dirty="0">
                <a:solidFill>
                  <a:srgbClr val="002060"/>
                </a:solidFill>
              </a:rPr>
              <a:t>17</a:t>
            </a:r>
            <a:r>
              <a:rPr kumimoji="1" lang="ja-JP" altLang="en-US" sz="2400" b="1" dirty="0">
                <a:solidFill>
                  <a:srgbClr val="002060"/>
                </a:solidFill>
              </a:rPr>
              <a:t>年～</a:t>
            </a:r>
            <a:r>
              <a:rPr kumimoji="1" lang="en-US" altLang="ja-JP" sz="2400" b="1" dirty="0">
                <a:solidFill>
                  <a:srgbClr val="002060"/>
                </a:solidFill>
              </a:rPr>
              <a:t>28</a:t>
            </a:r>
            <a:r>
              <a:rPr kumimoji="1" lang="ja-JP" altLang="en-US" sz="2400" b="1" dirty="0">
                <a:solidFill>
                  <a:srgbClr val="002060"/>
                </a:solidFill>
              </a:rPr>
              <a:t>年）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4FAD9EFD-B01E-49DC-BEA5-9904DE7F3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121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8A8C59-34F1-4417-BC12-5DC01F53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57" y="457200"/>
            <a:ext cx="9143872" cy="677108"/>
          </a:xfrm>
        </p:spPr>
        <p:txBody>
          <a:bodyPr/>
          <a:lstStyle/>
          <a:p>
            <a:pPr algn="ctr"/>
            <a:r>
              <a:rPr kumimoji="1" lang="ja-JP" altLang="en-US" dirty="0"/>
              <a:t>◎地下水位の分布（地下水位等高線）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D53A0B-412C-4A0E-BEE7-54CFD8866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2764" y="1690116"/>
            <a:ext cx="8254365" cy="553998"/>
          </a:xfrm>
        </p:spPr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5E65541-8092-4B26-86DF-E424C60EC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295400"/>
            <a:ext cx="8523556" cy="521443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7B49D5-EC4C-4D3C-ABDA-9EACFCC47BA8}"/>
              </a:ext>
            </a:extLst>
          </p:cNvPr>
          <p:cNvSpPr txBox="1"/>
          <p:nvPr/>
        </p:nvSpPr>
        <p:spPr>
          <a:xfrm>
            <a:off x="9868726" y="3353812"/>
            <a:ext cx="1915844" cy="287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400" dirty="0"/>
              <a:t>・</a:t>
            </a:r>
            <a:r>
              <a:rPr kumimoji="1" lang="en-US" altLang="ja-JP" sz="2400" dirty="0"/>
              <a:t>2019</a:t>
            </a:r>
            <a:r>
              <a:rPr kumimoji="1" lang="ja-JP" altLang="en-US" sz="2400" dirty="0"/>
              <a:t>年度</a:t>
            </a:r>
            <a:endParaRPr kumimoji="1" lang="en-US" altLang="ja-JP" sz="2400" dirty="0"/>
          </a:p>
          <a:p>
            <a:pPr>
              <a:lnSpc>
                <a:spcPts val="2200"/>
              </a:lnSpc>
            </a:pPr>
            <a:r>
              <a:rPr lang="ja-JP" altLang="en-US" sz="2400" dirty="0"/>
              <a:t>　</a:t>
            </a:r>
            <a:r>
              <a:rPr lang="en-US" altLang="ja-JP" sz="2000" dirty="0"/>
              <a:t>(S31</a:t>
            </a:r>
            <a:r>
              <a:rPr lang="ja-JP" altLang="en-US" sz="2000" dirty="0"/>
              <a:t>～</a:t>
            </a:r>
            <a:r>
              <a:rPr lang="en-US" altLang="ja-JP" sz="2000" dirty="0"/>
              <a:t>R</a:t>
            </a:r>
            <a:r>
              <a:rPr lang="ja-JP" altLang="en-US" sz="2000" dirty="0"/>
              <a:t>ｆ年度</a:t>
            </a:r>
            <a:r>
              <a:rPr lang="en-US" altLang="ja-JP" sz="2000" dirty="0"/>
              <a:t>)</a:t>
            </a:r>
            <a:endParaRPr kumimoji="1" lang="en-US" altLang="ja-JP" sz="2000" dirty="0"/>
          </a:p>
          <a:p>
            <a:r>
              <a:rPr lang="ja-JP" altLang="en-US" sz="2400" dirty="0"/>
              <a:t>・</a:t>
            </a:r>
            <a:r>
              <a:rPr lang="ja-JP" altLang="en-US" sz="2400" dirty="0">
                <a:solidFill>
                  <a:srgbClr val="C00000"/>
                </a:solidFill>
              </a:rPr>
              <a:t>朱字</a:t>
            </a:r>
            <a:r>
              <a:rPr lang="ja-JP" altLang="en-US" sz="2400" dirty="0"/>
              <a:t>；</a:t>
            </a:r>
            <a:endParaRPr lang="en-US" altLang="ja-JP" sz="2400" dirty="0"/>
          </a:p>
          <a:p>
            <a:r>
              <a:rPr lang="ja-JP" altLang="en-US" sz="2400" dirty="0"/>
              <a:t>　　</a:t>
            </a:r>
            <a:r>
              <a:rPr lang="ja-JP" altLang="en-US" sz="2400" dirty="0">
                <a:solidFill>
                  <a:srgbClr val="C00000"/>
                </a:solidFill>
              </a:rPr>
              <a:t>最高水位</a:t>
            </a:r>
            <a:endParaRPr lang="en-US" altLang="ja-JP" sz="2400" dirty="0">
              <a:solidFill>
                <a:srgbClr val="C00000"/>
              </a:solidFill>
            </a:endParaRPr>
          </a:p>
          <a:p>
            <a:r>
              <a:rPr kumimoji="1" lang="ja-JP" altLang="en-US" sz="2400" dirty="0"/>
              <a:t>・</a:t>
            </a:r>
            <a:r>
              <a:rPr kumimoji="1" lang="ja-JP" altLang="en-US" sz="2400" dirty="0">
                <a:solidFill>
                  <a:srgbClr val="0070C0"/>
                </a:solidFill>
              </a:rPr>
              <a:t>青字</a:t>
            </a:r>
            <a:r>
              <a:rPr kumimoji="1" lang="ja-JP" altLang="en-US" sz="2400" dirty="0"/>
              <a:t>；</a:t>
            </a:r>
            <a:endParaRPr kumimoji="1" lang="en-US" altLang="ja-JP" sz="2400" dirty="0"/>
          </a:p>
          <a:p>
            <a:r>
              <a:rPr lang="ja-JP" altLang="en-US" sz="2400" dirty="0"/>
              <a:t>　　</a:t>
            </a:r>
            <a:r>
              <a:rPr kumimoji="1" lang="ja-JP" altLang="en-US" sz="2400" dirty="0">
                <a:solidFill>
                  <a:srgbClr val="0070C0"/>
                </a:solidFill>
              </a:rPr>
              <a:t>最低水位</a:t>
            </a:r>
            <a:endParaRPr kumimoji="1" lang="en-US" altLang="ja-JP" sz="2400" dirty="0">
              <a:solidFill>
                <a:srgbClr val="0070C0"/>
              </a:solidFill>
            </a:endParaRPr>
          </a:p>
          <a:p>
            <a:endParaRPr lang="en-US" altLang="ja-JP" sz="2400" dirty="0">
              <a:solidFill>
                <a:srgbClr val="0070C0"/>
              </a:solidFill>
            </a:endParaRPr>
          </a:p>
          <a:p>
            <a:r>
              <a:rPr kumimoji="1" lang="ja-JP" altLang="en-US" sz="1200" b="1" dirty="0"/>
              <a:t>＊令和</a:t>
            </a:r>
            <a:r>
              <a:rPr kumimoji="1" lang="en-US" altLang="ja-JP" sz="1200" b="1" dirty="0"/>
              <a:t>2</a:t>
            </a:r>
            <a:r>
              <a:rPr kumimoji="1" lang="ja-JP" altLang="en-US" sz="1200" b="1" dirty="0"/>
              <a:t>年市民自主企画</a:t>
            </a:r>
            <a:endParaRPr kumimoji="1" lang="en-US" altLang="ja-JP" sz="1200" b="1" dirty="0"/>
          </a:p>
          <a:p>
            <a:r>
              <a:rPr lang="ja-JP" altLang="en-US" sz="1200" b="1" dirty="0"/>
              <a:t>　　　　　</a:t>
            </a:r>
            <a:r>
              <a:rPr kumimoji="1" lang="ja-JP" altLang="en-US" sz="1200" b="1" dirty="0"/>
              <a:t>　講座</a:t>
            </a:r>
            <a:r>
              <a:rPr kumimoji="1" lang="en-US" altLang="ja-JP" sz="1200" b="1" dirty="0"/>
              <a:t>PPT</a:t>
            </a:r>
            <a:r>
              <a:rPr kumimoji="1" lang="ja-JP" altLang="en-US" sz="1200" b="1" dirty="0"/>
              <a:t>より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1150534C-3C97-469F-8D83-7C855B0184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23D05C-B159-4460-9FCF-6AC335818A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663856"/>
      </p:ext>
    </p:extLst>
  </p:cSld>
  <p:clrMapOvr>
    <a:masterClrMapping/>
  </p:clrMapOvr>
  <p:transition spd="slow" advTm="108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6368B-FEA6-43AF-A1FF-167DB986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36575"/>
            <a:ext cx="9829800" cy="677108"/>
          </a:xfrm>
        </p:spPr>
        <p:txBody>
          <a:bodyPr/>
          <a:lstStyle/>
          <a:p>
            <a:pPr algn="ctr"/>
            <a:r>
              <a:rPr lang="ja-JP" altLang="en-US" dirty="0"/>
              <a:t>◎測定結果の公的開示や今後のこと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D42799-09C4-4E65-A10D-CD6E349F6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123658"/>
          </a:xfrm>
        </p:spPr>
        <p:txBody>
          <a:bodyPr/>
          <a:lstStyle/>
          <a:p>
            <a:r>
              <a:rPr lang="ja-JP" altLang="en-US" sz="2800" b="1" spc="-5" dirty="0">
                <a:solidFill>
                  <a:srgbClr val="001F5F"/>
                </a:solidFill>
                <a:latin typeface="Yu Gothic"/>
                <a:ea typeface="+mj-ea"/>
                <a:cs typeface="Yu Gothic"/>
              </a:rPr>
              <a:t>〇</a:t>
            </a:r>
            <a:r>
              <a:rPr kumimoji="0" lang="ja-JP" altLang="en-US" sz="2800" b="1" i="0" u="none" strike="noStrike" kern="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j-ea"/>
                <a:cs typeface="Yu Gothic"/>
              </a:rPr>
              <a:t>市の環境年次報告書への掲載</a:t>
            </a:r>
            <a:endParaRPr kumimoji="0" lang="en-US" altLang="ja-JP" sz="2800" b="1" i="0" u="none" strike="noStrike" kern="0" cap="none" spc="-5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Yu Gothic"/>
              <a:ea typeface="+mj-ea"/>
              <a:cs typeface="Yu Gothic"/>
            </a:endParaRPr>
          </a:p>
          <a:p>
            <a:endParaRPr lang="en-US" altLang="ja-JP" sz="2800" b="1" spc="-5" dirty="0">
              <a:solidFill>
                <a:srgbClr val="001F5F"/>
              </a:solidFill>
              <a:latin typeface="Yu Gothic"/>
              <a:ea typeface="+mj-ea"/>
            </a:endParaRPr>
          </a:p>
          <a:p>
            <a:endParaRPr kumimoji="1" lang="en-US" altLang="ja-JP" sz="2800" b="1" spc="-5" dirty="0">
              <a:solidFill>
                <a:srgbClr val="001F5F"/>
              </a:solidFill>
              <a:latin typeface="Yu Gothic"/>
              <a:ea typeface="+mj-ea"/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FC2E28-4EDE-477E-B2FC-51C4B852BFFB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667945"/>
          </a:xfrm>
        </p:spPr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kern="1200" spc="-5" dirty="0">
                <a:solidFill>
                  <a:srgbClr val="001F5F"/>
                </a:solidFill>
                <a:latin typeface="Yu Gothic"/>
                <a:cs typeface="Yu Gothic"/>
              </a:rPr>
              <a:t>〇</a:t>
            </a:r>
            <a:r>
              <a:rPr kumimoji="1" lang="ja-JP" altLang="en-US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東久留米市表彰</a:t>
            </a:r>
            <a:endParaRPr kumimoji="1" lang="en-US" altLang="ja-JP" sz="2800" kern="1200" dirty="0">
              <a:solidFill>
                <a:prstClr val="black"/>
              </a:solidFill>
              <a:latin typeface="Yu Gothic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kern="1200" spc="-10" dirty="0">
                <a:solidFill>
                  <a:prstClr val="black"/>
                </a:solidFill>
                <a:latin typeface="Yu Gothic"/>
                <a:cs typeface="Yu Gothic"/>
              </a:rPr>
              <a:t>令和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元年度の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環境功労者</a:t>
            </a:r>
            <a:r>
              <a:rPr kumimoji="1" lang="ja-JP" altLang="en-US" sz="2800" b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1" lang="ja-JP" altLang="en-US" sz="2800" b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として選ばれました。</a:t>
            </a:r>
            <a:endParaRPr kumimoji="1" lang="en-US" altLang="ja-JP" sz="2800" b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b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kern="1200" spc="-5" dirty="0">
                <a:solidFill>
                  <a:srgbClr val="002060"/>
                </a:solidFill>
                <a:latin typeface="Yu Gothic"/>
                <a:cs typeface="Yu Gothic"/>
              </a:rPr>
              <a:t>〇自動計測機器の設置と対応</a:t>
            </a:r>
            <a:endParaRPr kumimoji="1" lang="en-US" altLang="ja-JP" sz="2800" b="1" kern="1200" spc="-5" dirty="0">
              <a:solidFill>
                <a:srgbClr val="002060"/>
              </a:solidFill>
              <a:latin typeface="Yu Gothic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・新たに連続的に井戸水位を計測できる機器の設置を検討。</a:t>
            </a:r>
            <a:endParaRPr kumimoji="1" lang="en-US" altLang="ja-JP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・その設置やデータのメンテナンスも会で担う方向。</a:t>
            </a:r>
          </a:p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6C2ABA-5EB8-4975-B4F1-4D54CB566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41" y="2209800"/>
            <a:ext cx="4642087" cy="1219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559EC56-B552-43CA-8E0C-48466E064A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73" y="3840480"/>
            <a:ext cx="5139373" cy="2109399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04B73F-15DA-4D67-AC21-2E9DAFB49E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14</a:t>
            </a:fld>
            <a:endParaRPr lang="ja-JP" altLang="en-US"/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5A8AF4E1-6FD3-486E-A09C-C95E56597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05475"/>
      </p:ext>
    </p:extLst>
  </p:cSld>
  <p:clrMapOvr>
    <a:masterClrMapping/>
  </p:clrMapOvr>
  <p:transition spd="slow" advTm="126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44F629-4BB3-43C3-9090-3A8F2D930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9667"/>
            <a:ext cx="10439400" cy="716112"/>
          </a:xfrm>
        </p:spPr>
        <p:txBody>
          <a:bodyPr/>
          <a:lstStyle/>
          <a:p>
            <a:pPr algn="ctr"/>
            <a:r>
              <a:rPr kumimoji="0" lang="ja-JP" altLang="en-US" b="1" i="0" u="none" strike="noStrike" kern="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</a:rPr>
              <a:t>◎みんなイキイキ＆活力のまち・東久留米へ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649A4F-41E1-4549-8046-064A78130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291589"/>
            <a:ext cx="6400800" cy="502958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豊</a:t>
            </a:r>
            <a:r>
              <a:rPr kumimoji="1" lang="ja-JP" altLang="en-US" sz="2600" b="1" i="0" u="none" strike="noStrike" kern="1200" cap="none" spc="-1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地下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水</a:t>
            </a:r>
            <a:endParaRPr kumimoji="1" lang="ja-JP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Gothic"/>
              <a:ea typeface="+mn-ea"/>
              <a:cs typeface="BIZ UDPGothic"/>
            </a:endParaRPr>
          </a:p>
          <a:p>
            <a:pPr marL="1183005" marR="1176020" lvl="0" indent="359410" algn="ctr" defTabSz="914400" rtl="0" eaLnBrk="1" fontAlgn="auto" latinLnBrk="0" hangingPunct="1">
              <a:lnSpc>
                <a:spcPts val="662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-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豊</a:t>
            </a:r>
            <a:r>
              <a:rPr kumimoji="1" lang="ja-JP" altLang="en-US" sz="2600" b="1" i="0" u="none" strike="noStrike" kern="1200" cap="none" spc="-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湧水</a:t>
            </a:r>
            <a:r>
              <a:rPr kumimoji="1" lang="ja-JP" altLang="en-US" sz="26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・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清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流</a:t>
            </a:r>
            <a:endParaRPr kumimoji="1" lang="en-US" altLang="ja-JP" sz="2600" b="1" kern="1200" dirty="0">
              <a:solidFill>
                <a:srgbClr val="001F5F"/>
              </a:solidFill>
              <a:latin typeface="BIZ UDPGothic"/>
              <a:ea typeface="ＭＳ Ｐゴシック" panose="020B0600070205080204" pitchFamily="50" charset="-128"/>
              <a:cs typeface="BIZ UDPGothic"/>
            </a:endParaRPr>
          </a:p>
          <a:p>
            <a:pPr marL="1183005" marR="1176020" lvl="0" indent="359410" algn="ctr" defTabSz="914400" rtl="0" eaLnBrk="1" fontAlgn="auto" latinLnBrk="0" hangingPunct="1">
              <a:lnSpc>
                <a:spcPts val="662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kern="1200" dirty="0">
                <a:solidFill>
                  <a:srgbClr val="001F5F"/>
                </a:solidFill>
                <a:latin typeface="BIZ UDPGothic"/>
                <a:ea typeface="ＭＳ Ｐゴシック" panose="020B0600070205080204" pitchFamily="50" charset="-128"/>
                <a:cs typeface="BIZ UDPGothic"/>
              </a:rPr>
              <a:t>心豊</a:t>
            </a:r>
            <a:r>
              <a:rPr kumimoji="1" lang="ja-JP" altLang="en-US" sz="26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か</a:t>
            </a:r>
            <a:r>
              <a:rPr kumimoji="1" lang="ja-JP" altLang="en-US" sz="2600" b="1" i="0" u="none" strike="noStrike" kern="1200" cap="none" spc="-19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な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市民</a:t>
            </a:r>
            <a:r>
              <a:rPr kumimoji="1" lang="ja-JP" altLang="en-US" sz="2600" b="1" i="0" u="none" strike="noStrike" kern="1200" cap="none" spc="-2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暮</a:t>
            </a:r>
            <a:r>
              <a:rPr kumimoji="1" lang="ja-JP" altLang="en-US" sz="2600" b="1" i="0" u="none" strike="noStrike" kern="1200" cap="none" spc="-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ら</a:t>
            </a:r>
            <a:r>
              <a:rPr kumimoji="1" lang="ja-JP" altLang="en-US" sz="26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ＭＳ Ｐゴシック" panose="020B0600070205080204" pitchFamily="50" charset="-128"/>
                <a:cs typeface="BIZ UDPGothic"/>
              </a:rPr>
              <a:t>し</a:t>
            </a:r>
            <a:endParaRPr kumimoji="1" lang="ja-JP" alt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Gothic"/>
              <a:ea typeface="ＭＳ Ｐゴシック" panose="020B0600070205080204" pitchFamily="50" charset="-128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4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＆　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市外</a:t>
            </a:r>
            <a:r>
              <a:rPr kumimoji="1" lang="ja-JP" altLang="en-US" sz="2600" b="1" i="0" u="none" strike="noStrike" kern="1200" cap="none" spc="-2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皆</a:t>
            </a:r>
            <a:r>
              <a:rPr kumimoji="1" lang="ja-JP" altLang="en-US" sz="2600" b="1" i="0" u="none" strike="noStrike" kern="1200" cap="none" spc="-1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さんへ</a:t>
            </a:r>
            <a:r>
              <a:rPr kumimoji="1" lang="ja-JP" altLang="en-US" sz="2600" b="1" i="0" u="none" strike="noStrike" kern="1200" cap="none" spc="-1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の</a:t>
            </a:r>
            <a:r>
              <a:rPr kumimoji="1" lang="ja-JP" altLang="en-US" sz="2600" b="1" i="0" u="none" strike="noStrike" kern="1200" cap="none" spc="-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オ</a:t>
            </a:r>
            <a:r>
              <a:rPr kumimoji="1" lang="ja-JP" altLang="en-US" sz="2600" b="1" i="0" u="none" strike="noStrike" kern="1200" cap="none" spc="-7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モ</a:t>
            </a:r>
            <a:r>
              <a:rPr kumimoji="1" lang="ja-JP" altLang="en-US" sz="2600" b="1" i="0" u="none" strike="noStrike" kern="1200" cap="none" spc="-1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テ</a:t>
            </a:r>
            <a:r>
              <a:rPr kumimoji="1" lang="ja-JP" altLang="en-US" sz="2600" b="1" i="0" u="none" strike="noStrike" kern="1200" cap="none" spc="-10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ナ</a:t>
            </a:r>
            <a:r>
              <a:rPr kumimoji="1" lang="ja-JP" altLang="en-US" sz="26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BIZ UDPGothic"/>
                <a:ea typeface="+mn-ea"/>
                <a:cs typeface="BIZ UDPGothic"/>
              </a:rPr>
              <a:t>シ</a:t>
            </a:r>
            <a:endParaRPr kumimoji="1" lang="en-US" altLang="ja-JP" sz="2600" b="1" i="0" u="none" strike="noStrike" kern="1200" cap="none" spc="1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BIZ UDPGothic"/>
              <a:ea typeface="+mn-ea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2800" dirty="0"/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>
                <a:solidFill>
                  <a:srgbClr val="00B050"/>
                </a:solidFill>
              </a:rPr>
              <a:t>そして</a:t>
            </a:r>
            <a:endParaRPr lang="en-US" altLang="ja-JP" sz="2800" dirty="0">
              <a:solidFill>
                <a:srgbClr val="00B05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>
                <a:solidFill>
                  <a:srgbClr val="00B050"/>
                </a:solidFill>
              </a:rPr>
              <a:t>「みんないきいき 活力あふれる 湧水のまち　 東久留米」 　</a:t>
            </a:r>
            <a:r>
              <a:rPr kumimoji="1" lang="ja-JP" altLang="en-US" sz="2800" kern="1200" dirty="0">
                <a:solidFill>
                  <a:srgbClr val="00B050"/>
                </a:solidFill>
                <a:latin typeface="BIZ UDPGothic"/>
                <a:cs typeface="BIZ UDPGothic"/>
              </a:rPr>
              <a:t>へ</a:t>
            </a:r>
            <a:endParaRPr kumimoji="1" lang="en-US" altLang="ja-JP" sz="2600" kern="1200" dirty="0">
              <a:solidFill>
                <a:srgbClr val="00B050"/>
              </a:solidFill>
              <a:latin typeface="BIZ UDPGothic"/>
              <a:cs typeface="BIZ UDPGothic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kern="1200" dirty="0">
              <a:solidFill>
                <a:prstClr val="black"/>
              </a:solidFill>
              <a:latin typeface="BIZ UDPGothic"/>
              <a:ea typeface="ＭＳ Ｐゴシック" panose="020B0600070205080204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ts val="2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kern="1200" dirty="0">
                <a:solidFill>
                  <a:srgbClr val="0070C0"/>
                </a:solidFill>
                <a:latin typeface="BIZ UDPGothic"/>
                <a:ea typeface="ＭＳ Ｐゴシック" panose="020B0600070205080204" pitchFamily="50" charset="-128"/>
              </a:rPr>
              <a:t>ところで、あなたも地下水の見守りに　参加しませんか！？</a:t>
            </a:r>
            <a:endParaRPr kumimoji="1" lang="en-US" altLang="ja-JP" sz="3200" b="1" kern="1200" dirty="0">
              <a:solidFill>
                <a:srgbClr val="0070C0"/>
              </a:solidFill>
              <a:latin typeface="BIZ UDPGothic"/>
              <a:ea typeface="ＭＳ Ｐゴシック" panose="020B0600070205080204" pitchFamily="50" charset="-128"/>
            </a:endParaRP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E9195F7-FFBD-469C-93BF-27C39D59A373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5"/>
          <a:stretch>
            <a:fillRect/>
          </a:stretch>
        </p:blipFill>
        <p:spPr>
          <a:xfrm>
            <a:off x="7742744" y="1401037"/>
            <a:ext cx="2546219" cy="452596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992087-595B-4317-8FE6-2E6C5EC03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313296" y="1774541"/>
            <a:ext cx="383807" cy="3109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C97DF96-B3AF-4538-A838-7B7E6B234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366" y="2540481"/>
            <a:ext cx="383808" cy="31701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7B67CC2-A7AE-4E9F-9839-01D9D1503884}"/>
              </a:ext>
            </a:extLst>
          </p:cNvPr>
          <p:cNvSpPr/>
          <p:nvPr/>
        </p:nvSpPr>
        <p:spPr>
          <a:xfrm>
            <a:off x="1143000" y="1291589"/>
            <a:ext cx="5029200" cy="25946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D0F53A-253F-4503-AA38-32380A92C33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15</a:t>
            </a:fld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B6C3F65-6F90-4A05-988B-F7154529AEE6}"/>
              </a:ext>
            </a:extLst>
          </p:cNvPr>
          <p:cNvSpPr txBox="1"/>
          <p:nvPr/>
        </p:nvSpPr>
        <p:spPr>
          <a:xfrm>
            <a:off x="7755185" y="5927000"/>
            <a:ext cx="254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東久留米市地域資源</a:t>
            </a:r>
            <a:r>
              <a:rPr kumimoji="1" lang="en-US" altLang="ja-JP" sz="1200" b="1" dirty="0"/>
              <a:t>PR</a:t>
            </a:r>
            <a:r>
              <a:rPr kumimoji="1" lang="ja-JP" altLang="en-US" sz="1200" b="1" dirty="0"/>
              <a:t>キャラクター</a:t>
            </a:r>
          </a:p>
        </p:txBody>
      </p:sp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013C3C22-35F1-4F00-A39E-E2EC80F88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36041"/>
      </p:ext>
    </p:extLst>
  </p:cSld>
  <p:clrMapOvr>
    <a:masterClrMapping/>
  </p:clrMapOvr>
  <p:transition spd="slow" advTm="148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TM03457491[[fn=メトロポリタン]]</Template>
  <TotalTime>4987</TotalTime>
  <Words>688</Words>
  <Application>Microsoft Office PowerPoint</Application>
  <PresentationFormat>ワイド画面</PresentationFormat>
  <Paragraphs>145</Paragraphs>
  <Slides>15</Slides>
  <Notes>5</Notes>
  <HiddenSlides>0</HiddenSlides>
  <MMClips>15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3" baseType="lpstr">
      <vt:lpstr>BIZ UDPGothic</vt:lpstr>
      <vt:lpstr>HGP創英角ﾎﾟｯﾌﾟ体</vt:lpstr>
      <vt:lpstr>HG創英角ﾎﾟｯﾌﾟ体</vt:lpstr>
      <vt:lpstr>ＭＳ Ｐゴシック</vt:lpstr>
      <vt:lpstr>Yu Gothic</vt:lpstr>
      <vt:lpstr>Yu Gothic</vt:lpstr>
      <vt:lpstr>Calibri</vt:lpstr>
      <vt:lpstr>Office Theme</vt:lpstr>
      <vt:lpstr>東久留米の地下水の見守り人</vt:lpstr>
      <vt:lpstr>◎豊かな水環境に恵まれた街・東久留米</vt:lpstr>
      <vt:lpstr>◎川の流れは 湧水や川底からの地下水の湧出で・・・</vt:lpstr>
      <vt:lpstr>　◎湧水や清流は 　　　　　　雨水から！  ～その恵みは様々！</vt:lpstr>
      <vt:lpstr>◎高い地下水位⇒湧水と清流</vt:lpstr>
      <vt:lpstr>◎雨水が浸み込める土地はどんどん減少！  </vt:lpstr>
      <vt:lpstr>　〇地目別土地利用の経年変化（面積率％）</vt:lpstr>
      <vt:lpstr>◎実は平時の黒目川の流量は・・・</vt:lpstr>
      <vt:lpstr>◎取り敢えず、私たちがやっていること</vt:lpstr>
      <vt:lpstr>◎測定は水位計を井戸の中へ</vt:lpstr>
      <vt:lpstr>PowerPoint プレゼンテーション</vt:lpstr>
      <vt:lpstr>◎経年変化の様子　測定開始から12年間の結果</vt:lpstr>
      <vt:lpstr>◎地下水位の分布（地下水位等高線）</vt:lpstr>
      <vt:lpstr>◎測定結果の公的開示や今後のこと</vt:lpstr>
      <vt:lpstr>◎みんなイキイキ＆活力のまち・東久留米へ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東久留米の地下水位の守り人 東久留米の井戸水位を調べる会 団体と活動の紹介</dc:title>
  <dc:creator>駒田 智久</dc:creator>
  <cp:lastModifiedBy>駒田 智久</cp:lastModifiedBy>
  <cp:revision>151</cp:revision>
  <cp:lastPrinted>2021-04-29T02:57:15Z</cp:lastPrinted>
  <dcterms:created xsi:type="dcterms:W3CDTF">2021-04-18T06:07:34Z</dcterms:created>
  <dcterms:modified xsi:type="dcterms:W3CDTF">2023-05-12T06:15:33Z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2021-04-18T00:00:00Z</vt:filetime>
  </property>
</Properties>
</file>